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279" r:id="rId2"/>
    <p:sldId id="280" r:id="rId3"/>
    <p:sldId id="287" r:id="rId4"/>
    <p:sldId id="308" r:id="rId5"/>
    <p:sldId id="357" r:id="rId6"/>
    <p:sldId id="301" r:id="rId7"/>
    <p:sldId id="310" r:id="rId8"/>
    <p:sldId id="313" r:id="rId9"/>
    <p:sldId id="314" r:id="rId10"/>
    <p:sldId id="307" r:id="rId11"/>
    <p:sldId id="316" r:id="rId12"/>
    <p:sldId id="318" r:id="rId13"/>
    <p:sldId id="319" r:id="rId14"/>
    <p:sldId id="320" r:id="rId15"/>
    <p:sldId id="321" r:id="rId16"/>
    <p:sldId id="322" r:id="rId17"/>
    <p:sldId id="323" r:id="rId18"/>
    <p:sldId id="324" r:id="rId19"/>
    <p:sldId id="325" r:id="rId20"/>
    <p:sldId id="326" r:id="rId21"/>
    <p:sldId id="330" r:id="rId22"/>
    <p:sldId id="331" r:id="rId23"/>
    <p:sldId id="332" r:id="rId24"/>
    <p:sldId id="334" r:id="rId25"/>
    <p:sldId id="336" r:id="rId26"/>
    <p:sldId id="337" r:id="rId27"/>
    <p:sldId id="340" r:id="rId28"/>
    <p:sldId id="341" r:id="rId29"/>
    <p:sldId id="342" r:id="rId30"/>
    <p:sldId id="344" r:id="rId31"/>
    <p:sldId id="343" r:id="rId32"/>
    <p:sldId id="346" r:id="rId33"/>
    <p:sldId id="347" r:id="rId34"/>
    <p:sldId id="348" r:id="rId35"/>
    <p:sldId id="350" r:id="rId36"/>
    <p:sldId id="359" r:id="rId37"/>
    <p:sldId id="351" r:id="rId38"/>
    <p:sldId id="352" r:id="rId39"/>
    <p:sldId id="356" r:id="rId40"/>
    <p:sldId id="358" r:id="rId41"/>
    <p:sldId id="302" r:id="rId42"/>
    <p:sldId id="303" r:id="rId43"/>
    <p:sldId id="360" r:id="rId44"/>
    <p:sldId id="304" r:id="rId45"/>
    <p:sldId id="305" r:id="rId46"/>
    <p:sldId id="278"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289" autoAdjust="0"/>
    <p:restoredTop sz="94220" autoAdjust="0"/>
  </p:normalViewPr>
  <p:slideViewPr>
    <p:cSldViewPr>
      <p:cViewPr>
        <p:scale>
          <a:sx n="80" d="100"/>
          <a:sy n="80" d="100"/>
        </p:scale>
        <p:origin x="-972" y="-96"/>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80840F-72E5-441E-94C4-4FF55AAC3D87}" type="datetimeFigureOut">
              <a:rPr lang="ru-RU" smtClean="0"/>
              <a:pPr/>
              <a:t>28.06.2014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7AB16-A94E-4104-8435-627091297551}" type="slidenum">
              <a:rPr lang="ru-RU" smtClean="0"/>
              <a:pPr/>
              <a:t>‹#›</a:t>
            </a:fld>
            <a:endParaRPr lang="ru-RU"/>
          </a:p>
        </p:txBody>
      </p:sp>
    </p:spTree>
    <p:extLst>
      <p:ext uri="{BB962C8B-B14F-4D97-AF65-F5344CB8AC3E}">
        <p14:creationId xmlns="" xmlns:p14="http://schemas.microsoft.com/office/powerpoint/2010/main" val="171712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7527D5D7-9BDA-4AB6-BA1E-23EE6A1E70D0}" type="datetimeFigureOut">
              <a:rPr lang="ru-RU" smtClean="0"/>
              <a:pPr/>
              <a:t>28.06.2014</a:t>
            </a:fld>
            <a:endParaRPr lang="ru-RU"/>
          </a:p>
        </p:txBody>
      </p:sp>
      <p:sp>
        <p:nvSpPr>
          <p:cNvPr id="8" name="Нижний колонтитул 7"/>
          <p:cNvSpPr>
            <a:spLocks noGrp="1"/>
          </p:cNvSpPr>
          <p:nvPr>
            <p:ph type="ftr" sz="quarter" idx="11"/>
          </p:nvPr>
        </p:nvSpPr>
        <p:spPr/>
        <p:txBody>
          <a:bodyPr/>
          <a:lstStyle>
            <a:extLst/>
          </a:lstStyle>
          <a:p>
            <a:endParaRPr kumimoji="0" lang="en-US" dirty="0"/>
          </a:p>
        </p:txBody>
      </p:sp>
      <p:sp>
        <p:nvSpPr>
          <p:cNvPr id="11" name="Номер слайда 10"/>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pic>
        <p:nvPicPr>
          <p:cNvPr id="12" name="Рисунок 11" descr="лого с кругом"/>
          <p:cNvPicPr/>
          <p:nvPr userDrawn="1"/>
        </p:nvPicPr>
        <p:blipFill>
          <a:blip r:embed="rId2" cstate="print"/>
          <a:srcRect/>
          <a:stretch>
            <a:fillRect/>
          </a:stretch>
        </p:blipFill>
        <p:spPr bwMode="auto">
          <a:xfrm>
            <a:off x="7029969" y="4725144"/>
            <a:ext cx="1685925" cy="168592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527D5D7-9BDA-4AB6-BA1E-23EE6A1E70D0}"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527D5D7-9BDA-4AB6-BA1E-23EE6A1E70D0}"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527D5D7-9BDA-4AB6-BA1E-23EE6A1E70D0}"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527D5D7-9BDA-4AB6-BA1E-23EE6A1E70D0}" type="datetimeFigureOut">
              <a:rPr lang="ru-RU" smtClean="0"/>
              <a:pPr/>
              <a:t>28.06.2014</a:t>
            </a:fld>
            <a:endParaRPr lang="ru-RU"/>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527D5D7-9BDA-4AB6-BA1E-23EE6A1E70D0}" type="datetimeFigureOut">
              <a:rPr lang="ru-RU" smtClean="0"/>
              <a:pPr/>
              <a:t>28.06.2014</a:t>
            </a:fld>
            <a:endParaRPr lang="ru-RU"/>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527D5D7-9BDA-4AB6-BA1E-23EE6A1E70D0}" type="datetimeFigureOut">
              <a:rPr lang="ru-RU" smtClean="0"/>
              <a:pPr/>
              <a:t>28.06.2014</a:t>
            </a:fld>
            <a:endParaRPr lang="ru-RU"/>
          </a:p>
        </p:txBody>
      </p:sp>
      <p:sp>
        <p:nvSpPr>
          <p:cNvPr id="8" name="Нижний колонтитул 7"/>
          <p:cNvSpPr>
            <a:spLocks noGrp="1"/>
          </p:cNvSpPr>
          <p:nvPr>
            <p:ph type="ftr" sz="quarter" idx="11"/>
          </p:nvPr>
        </p:nvSpPr>
        <p:spPr/>
        <p:txBody>
          <a:bodyPr/>
          <a:lstStyle>
            <a:extLst/>
          </a:lstStyle>
          <a:p>
            <a:endParaRPr kumimoji="0" lang="en-US"/>
          </a:p>
        </p:txBody>
      </p:sp>
      <p:sp>
        <p:nvSpPr>
          <p:cNvPr id="9" name="Номер слайда 8"/>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527D5D7-9BDA-4AB6-BA1E-23EE6A1E70D0}" type="datetimeFigureOut">
              <a:rPr lang="ru-RU" smtClean="0"/>
              <a:pPr/>
              <a:t>28.06.2014</a:t>
            </a:fld>
            <a:endParaRPr lang="ru-RU"/>
          </a:p>
        </p:txBody>
      </p:sp>
      <p:sp>
        <p:nvSpPr>
          <p:cNvPr id="4" name="Нижний колонтитул 3"/>
          <p:cNvSpPr>
            <a:spLocks noGrp="1"/>
          </p:cNvSpPr>
          <p:nvPr>
            <p:ph type="ftr" sz="quarter" idx="11"/>
          </p:nvPr>
        </p:nvSpPr>
        <p:spPr/>
        <p:txBody>
          <a:bodyPr/>
          <a:lstStyle>
            <a:extLst/>
          </a:lstStyle>
          <a:p>
            <a:endParaRPr kumimoji="0" lang="en-US"/>
          </a:p>
        </p:txBody>
      </p:sp>
      <p:sp>
        <p:nvSpPr>
          <p:cNvPr id="5" name="Номер слайда 4"/>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527D5D7-9BDA-4AB6-BA1E-23EE6A1E70D0}" type="datetimeFigureOut">
              <a:rPr lang="ru-RU" smtClean="0"/>
              <a:pPr/>
              <a:t>28.06.2014</a:t>
            </a:fld>
            <a:endParaRPr lang="ru-RU"/>
          </a:p>
        </p:txBody>
      </p:sp>
      <p:sp>
        <p:nvSpPr>
          <p:cNvPr id="3" name="Нижний колонтитул 2"/>
          <p:cNvSpPr>
            <a:spLocks noGrp="1"/>
          </p:cNvSpPr>
          <p:nvPr>
            <p:ph type="ftr" sz="quarter" idx="11"/>
          </p:nvPr>
        </p:nvSpPr>
        <p:spPr/>
        <p:txBody>
          <a:bodyPr/>
          <a:lstStyle>
            <a:extLst/>
          </a:lstStyle>
          <a:p>
            <a:endParaRPr kumimoji="0" lang="en-US"/>
          </a:p>
        </p:txBody>
      </p:sp>
      <p:sp>
        <p:nvSpPr>
          <p:cNvPr id="4" name="Номер слайда 3"/>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527D5D7-9BDA-4AB6-BA1E-23EE6A1E70D0}" type="datetimeFigureOut">
              <a:rPr lang="ru-RU" smtClean="0"/>
              <a:pPr/>
              <a:t>28.06.2014</a:t>
            </a:fld>
            <a:endParaRPr lang="ru-RU"/>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527D5D7-9BDA-4AB6-BA1E-23EE6A1E70D0}" type="datetimeFigureOut">
              <a:rPr lang="ru-RU" smtClean="0"/>
              <a:pPr/>
              <a:t>28.06.2014</a:t>
            </a:fld>
            <a:endParaRPr lang="ru-RU"/>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527D5D7-9BDA-4AB6-BA1E-23EE6A1E70D0}" type="datetimeFigureOut">
              <a:rPr lang="ru-RU" smtClean="0"/>
              <a:pPr/>
              <a:t>28.06.2014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solidFill>
                <a:schemeClr val="tx1">
                  <a:shade val="50000"/>
                </a:schemeClr>
              </a:solidFill>
            </a:endParaRPr>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ravo.gov.r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 xmlns:p14="http://schemas.microsoft.com/office/powerpoint/2010/main" val="1226080325"/>
              </p:ext>
            </p:extLst>
          </p:nvPr>
        </p:nvGraphicFramePr>
        <p:xfrm>
          <a:off x="467544" y="5733256"/>
          <a:ext cx="6372201" cy="509776"/>
        </p:xfrm>
        <a:graphic>
          <a:graphicData uri="http://schemas.openxmlformats.org/drawingml/2006/table">
            <a:tbl>
              <a:tblPr>
                <a:tableStyleId>{18603FDC-E32A-4AB5-989C-0864C3EAD2B8}</a:tableStyleId>
              </a:tblPr>
              <a:tblGrid>
                <a:gridCol w="6372201"/>
              </a:tblGrid>
              <a:tr h="509776">
                <a:tc>
                  <a:txBody>
                    <a:bodyPr/>
                    <a:lstStyle/>
                    <a:p>
                      <a:pPr algn="ctr"/>
                      <a:r>
                        <a:rPr lang="ru-RU" b="1" i="0" baseline="0" dirty="0" smtClean="0">
                          <a:solidFill>
                            <a:schemeClr val="tx1"/>
                          </a:solidFill>
                          <a:latin typeface="Comic Sans MS" panose="030F0702030302020204" pitchFamily="66" charset="0"/>
                        </a:rPr>
                        <a:t>25 июня </a:t>
                      </a:r>
                      <a:r>
                        <a:rPr lang="ru-RU" b="1" i="0" dirty="0" smtClean="0">
                          <a:solidFill>
                            <a:schemeClr val="tx1"/>
                          </a:solidFill>
                          <a:latin typeface="Comic Sans MS" panose="030F0702030302020204" pitchFamily="66" charset="0"/>
                        </a:rPr>
                        <a:t>20</a:t>
                      </a:r>
                      <a:r>
                        <a:rPr lang="ru-RU" b="1" i="0" baseline="0" dirty="0" smtClean="0">
                          <a:solidFill>
                            <a:schemeClr val="tx1"/>
                          </a:solidFill>
                          <a:latin typeface="Comic Sans MS" panose="030F0702030302020204" pitchFamily="66" charset="0"/>
                        </a:rPr>
                        <a:t>14 г.</a:t>
                      </a:r>
                      <a:endParaRPr lang="ru-RU" b="1" i="0" dirty="0">
                        <a:solidFill>
                          <a:schemeClr val="tx1"/>
                        </a:solidFill>
                        <a:latin typeface="Comic Sans MS" panose="030F0702030302020204" pitchFamily="66" charset="0"/>
                      </a:endParaRPr>
                    </a:p>
                  </a:txBody>
                  <a:tcPr>
                    <a:solidFill>
                      <a:schemeClr val="bg1">
                        <a:lumMod val="65000"/>
                      </a:schemeClr>
                    </a:solidFill>
                  </a:tcPr>
                </a:tc>
              </a:tr>
            </a:tbl>
          </a:graphicData>
        </a:graphic>
      </p:graphicFrame>
      <p:sp>
        <p:nvSpPr>
          <p:cNvPr id="10" name="Rectangle 4"/>
          <p:cNvSpPr>
            <a:spLocks noChangeArrowheads="1"/>
          </p:cNvSpPr>
          <p:nvPr/>
        </p:nvSpPr>
        <p:spPr bwMode="auto">
          <a:xfrm>
            <a:off x="365515" y="908720"/>
            <a:ext cx="7854636" cy="3024188"/>
          </a:xfrm>
          <a:prstGeom prst="rect">
            <a:avLst/>
          </a:prstGeom>
          <a:noFill/>
          <a:ln w="12700" cap="sq">
            <a:noFill/>
            <a:miter lim="800000"/>
            <a:headEnd type="none" w="sm" len="sm"/>
            <a:tailEnd type="none" w="sm" len="sm"/>
          </a:ln>
          <a:effectLst/>
        </p:spPr>
        <p:txBody>
          <a:bodyPr/>
          <a:lstStyle/>
          <a:p>
            <a:pPr marL="342900" indent="-342900" algn="l">
              <a:lnSpc>
                <a:spcPct val="100000"/>
              </a:lnSpc>
              <a:buClrTx/>
              <a:buSzTx/>
              <a:buFontTx/>
              <a:buChar char="•"/>
              <a:defRPr/>
            </a:pPr>
            <a:endParaRPr lang="ru-RU" sz="1800" b="1" dirty="0">
              <a:effectLst>
                <a:outerShdw blurRad="38100" dist="38100" dir="2700000" algn="tl">
                  <a:srgbClr val="C0C0C0"/>
                </a:outerShdw>
              </a:effectLst>
              <a:latin typeface="Comic Sans MS" pitchFamily="66" charset="0"/>
            </a:endParaRPr>
          </a:p>
          <a:p>
            <a:pPr marL="342900" indent="-342900" algn="ctr">
              <a:lnSpc>
                <a:spcPct val="100000"/>
              </a:lnSpc>
              <a:buClrTx/>
              <a:buSzTx/>
              <a:buFontTx/>
              <a:buNone/>
              <a:defRPr/>
            </a:pPr>
            <a:r>
              <a:rPr lang="ru-RU" b="1" dirty="0">
                <a:effectLst>
                  <a:outerShdw blurRad="38100" dist="38100" dir="2700000" algn="tl">
                    <a:srgbClr val="C0C0C0"/>
                  </a:outerShdw>
                </a:effectLst>
                <a:latin typeface="Comic Sans MS" pitchFamily="66" charset="0"/>
              </a:rPr>
              <a:t>	</a:t>
            </a:r>
            <a:endParaRPr lang="ru-RU" b="1" dirty="0" smtClean="0">
              <a:effectLst>
                <a:outerShdw blurRad="38100" dist="38100" dir="2700000" algn="tl">
                  <a:srgbClr val="C0C0C0"/>
                </a:outerShdw>
              </a:effectLst>
              <a:latin typeface="Comic Sans MS" pitchFamily="66" charset="0"/>
            </a:endParaRPr>
          </a:p>
          <a:p>
            <a:pPr marL="342900" indent="-342900" algn="ctr">
              <a:lnSpc>
                <a:spcPct val="100000"/>
              </a:lnSpc>
              <a:buClrTx/>
              <a:buSzTx/>
              <a:buFontTx/>
              <a:buNone/>
              <a:defRPr/>
            </a:pPr>
            <a:endParaRPr lang="ru-RU" sz="3200" b="1" dirty="0">
              <a:effectLst>
                <a:outerShdw blurRad="38100" dist="38100" dir="2700000" algn="tl">
                  <a:srgbClr val="C0C0C0"/>
                </a:outerShdw>
              </a:effectLst>
              <a:latin typeface="Comic Sans MS" pitchFamily="66" charset="0"/>
            </a:endParaRPr>
          </a:p>
          <a:p>
            <a:pPr marL="342900" indent="-342900" algn="ctr">
              <a:lnSpc>
                <a:spcPct val="100000"/>
              </a:lnSpc>
              <a:buClrTx/>
              <a:buSzTx/>
              <a:buFontTx/>
              <a:buNone/>
              <a:defRPr/>
            </a:pPr>
            <a:r>
              <a:rPr lang="ru-RU" sz="3200" b="1" smtClean="0">
                <a:effectLst>
                  <a:outerShdw blurRad="38100" dist="38100" dir="2700000" algn="tl">
                    <a:srgbClr val="C0C0C0"/>
                  </a:outerShdw>
                </a:effectLst>
                <a:latin typeface="Comic Sans MS" pitchFamily="66" charset="0"/>
              </a:rPr>
              <a:t>Вебинар</a:t>
            </a:r>
            <a:endParaRPr lang="ru-RU" sz="3200" b="1" dirty="0" smtClean="0">
              <a:effectLst>
                <a:outerShdw blurRad="38100" dist="38100" dir="2700000" algn="tl">
                  <a:srgbClr val="C0C0C0"/>
                </a:outerShdw>
              </a:effectLst>
              <a:latin typeface="Comic Sans MS" pitchFamily="66" charset="0"/>
            </a:endParaRPr>
          </a:p>
          <a:p>
            <a:pPr marL="342900" indent="-342900" algn="ctr">
              <a:lnSpc>
                <a:spcPct val="100000"/>
              </a:lnSpc>
              <a:buClrTx/>
              <a:buSzTx/>
              <a:buFontTx/>
              <a:buNone/>
              <a:defRPr/>
            </a:pPr>
            <a:r>
              <a:rPr lang="ru-RU" sz="3200" b="1" dirty="0" smtClean="0">
                <a:solidFill>
                  <a:srgbClr val="0070C0"/>
                </a:solidFill>
                <a:effectLst>
                  <a:outerShdw blurRad="38100" dist="38100" dir="2700000" algn="tl">
                    <a:srgbClr val="C0C0C0"/>
                  </a:outerShdw>
                </a:effectLst>
                <a:latin typeface="Comic Sans MS" pitchFamily="66" charset="0"/>
              </a:rPr>
              <a:t>Изменение законодательства, регулирующего деятельность</a:t>
            </a:r>
          </a:p>
          <a:p>
            <a:pPr marL="342900" indent="-342900" algn="ctr">
              <a:lnSpc>
                <a:spcPct val="100000"/>
              </a:lnSpc>
              <a:buClrTx/>
              <a:buSzTx/>
              <a:buFontTx/>
              <a:buNone/>
              <a:defRPr/>
            </a:pPr>
            <a:r>
              <a:rPr lang="ru-RU" sz="3200" b="1" dirty="0">
                <a:solidFill>
                  <a:srgbClr val="0070C0"/>
                </a:solidFill>
                <a:effectLst>
                  <a:outerShdw blurRad="38100" dist="38100" dir="2700000" algn="tl">
                    <a:srgbClr val="C0C0C0"/>
                  </a:outerShdw>
                </a:effectLst>
                <a:latin typeface="Comic Sans MS" pitchFamily="66" charset="0"/>
              </a:rPr>
              <a:t>н</a:t>
            </a:r>
            <a:r>
              <a:rPr lang="ru-RU" sz="3200" b="1" dirty="0" smtClean="0">
                <a:solidFill>
                  <a:srgbClr val="0070C0"/>
                </a:solidFill>
                <a:effectLst>
                  <a:outerShdw blurRad="38100" dist="38100" dir="2700000" algn="tl">
                    <a:srgbClr val="C0C0C0"/>
                  </a:outerShdw>
                </a:effectLst>
                <a:latin typeface="Comic Sans MS" pitchFamily="66" charset="0"/>
              </a:rPr>
              <a:t>екоммерческих организаций</a:t>
            </a:r>
            <a:endParaRPr lang="en-US" sz="3200" b="1" dirty="0" smtClean="0">
              <a:solidFill>
                <a:srgbClr val="0070C0"/>
              </a:solidFill>
              <a:effectLst>
                <a:outerShdw blurRad="38100" dist="38100" dir="2700000" algn="tl">
                  <a:srgbClr val="C0C0C0"/>
                </a:outerShdw>
              </a:effectLst>
              <a:latin typeface="Comic Sans MS" pitchFamily="66" charset="0"/>
            </a:endParaRPr>
          </a:p>
        </p:txBody>
      </p:sp>
      <p:pic>
        <p:nvPicPr>
          <p:cNvPr id="11" name="Рисунок 3" descr="банер_итог"/>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7219" y="476672"/>
            <a:ext cx="8357697" cy="1123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827584" y="4278584"/>
            <a:ext cx="5718653" cy="2579416"/>
          </a:xfrm>
          <a:prstGeom prst="rect">
            <a:avLst/>
          </a:prstGeom>
          <a:noFill/>
          <a:ln w="12700" cap="sq">
            <a:noFill/>
            <a:miter lim="800000"/>
            <a:headEnd type="none" w="sm" len="sm"/>
            <a:tailEnd type="none" w="sm" len="sm"/>
          </a:ln>
          <a:effectLst/>
        </p:spPr>
        <p:txBody>
          <a:bodyPr/>
          <a:lstStyle/>
          <a:p>
            <a:pPr marL="342900" indent="-342900" algn="l">
              <a:lnSpc>
                <a:spcPct val="100000"/>
              </a:lnSpc>
              <a:buClrTx/>
              <a:buSzTx/>
              <a:buFontTx/>
              <a:buChar char="•"/>
              <a:defRPr/>
            </a:pPr>
            <a:endParaRPr lang="ru-RU" sz="1800" b="1" dirty="0">
              <a:effectLst>
                <a:outerShdw blurRad="38100" dist="38100" dir="2700000" algn="tl">
                  <a:srgbClr val="C0C0C0"/>
                </a:outerShdw>
              </a:effectLst>
              <a:latin typeface="Comic Sans MS" pitchFamily="66" charset="0"/>
            </a:endParaRPr>
          </a:p>
          <a:p>
            <a:pPr marL="342900" indent="-342900" algn="l">
              <a:lnSpc>
                <a:spcPct val="100000"/>
              </a:lnSpc>
              <a:buClrTx/>
              <a:buSzTx/>
              <a:buFontTx/>
              <a:buNone/>
              <a:defRPr/>
            </a:pPr>
            <a:r>
              <a:rPr lang="ru-RU" b="1" dirty="0">
                <a:effectLst>
                  <a:outerShdw blurRad="38100" dist="38100" dir="2700000" algn="tl">
                    <a:srgbClr val="C0C0C0"/>
                  </a:outerShdw>
                </a:effectLst>
                <a:latin typeface="Comic Sans MS" pitchFamily="66" charset="0"/>
              </a:rPr>
              <a:t>	</a:t>
            </a:r>
            <a:r>
              <a:rPr lang="ru-RU" sz="1400" b="1" dirty="0">
                <a:effectLst>
                  <a:outerShdw blurRad="38100" dist="38100" dir="2700000" algn="tl">
                    <a:srgbClr val="C0C0C0"/>
                  </a:outerShdw>
                </a:effectLst>
                <a:latin typeface="Comic Sans MS" pitchFamily="66" charset="0"/>
              </a:rPr>
              <a:t>Мария Александровна Каневская, </a:t>
            </a:r>
            <a:r>
              <a:rPr lang="ru-RU" sz="1400" b="1" dirty="0" err="1">
                <a:effectLst>
                  <a:outerShdw blurRad="38100" dist="38100" dir="2700000" algn="tl">
                    <a:srgbClr val="C0C0C0"/>
                  </a:outerShdw>
                </a:effectLst>
                <a:latin typeface="Comic Sans MS" pitchFamily="66" charset="0"/>
              </a:rPr>
              <a:t>к.ю.н</a:t>
            </a:r>
            <a:r>
              <a:rPr lang="ru-RU" sz="1400" b="1" dirty="0">
                <a:effectLst>
                  <a:outerShdw blurRad="38100" dist="38100" dir="2700000" algn="tl">
                    <a:srgbClr val="C0C0C0"/>
                  </a:outerShdw>
                </a:effectLst>
                <a:latin typeface="Comic Sans MS" pitchFamily="66" charset="0"/>
              </a:rPr>
              <a:t>, руководитель Федеральной прямой линии правовой поддержке НКО </a:t>
            </a:r>
          </a:p>
          <a:p>
            <a:pPr marL="342900" indent="-342900" algn="l">
              <a:lnSpc>
                <a:spcPct val="100000"/>
              </a:lnSpc>
              <a:buClrTx/>
              <a:buSzTx/>
              <a:buFontTx/>
              <a:buNone/>
              <a:defRPr/>
            </a:pPr>
            <a:r>
              <a:rPr lang="ru-RU" sz="1400" b="1" dirty="0">
                <a:effectLst>
                  <a:outerShdw blurRad="38100" dist="38100" dir="2700000" algn="tl">
                    <a:srgbClr val="C0C0C0"/>
                  </a:outerShdw>
                </a:effectLst>
                <a:latin typeface="Comic Sans MS" pitchFamily="66" charset="0"/>
              </a:rPr>
              <a:t> 	(8-800-3333-068), директор АНО «Ресурсный правозащитный центр</a:t>
            </a:r>
            <a:r>
              <a:rPr lang="ru-RU" sz="1400" b="1" dirty="0" smtClean="0">
                <a:effectLst>
                  <a:outerShdw blurRad="38100" dist="38100" dir="2700000" algn="tl">
                    <a:srgbClr val="C0C0C0"/>
                  </a:outerShdw>
                </a:effectLst>
                <a:latin typeface="Comic Sans MS" pitchFamily="66" charset="0"/>
              </a:rPr>
              <a:t>», Клуб юристов НКО</a:t>
            </a:r>
          </a:p>
          <a:p>
            <a:pPr marL="342900" indent="-342900" algn="l">
              <a:lnSpc>
                <a:spcPct val="100000"/>
              </a:lnSpc>
              <a:buClrTx/>
              <a:buSzTx/>
              <a:buFontTx/>
              <a:buNone/>
              <a:defRPr/>
            </a:pPr>
            <a:endParaRPr lang="ru-RU" sz="1400" b="1" dirty="0">
              <a:effectLst>
                <a:outerShdw blurRad="38100" dist="38100" dir="2700000" algn="tl">
                  <a:srgbClr val="C0C0C0"/>
                </a:outerShdw>
              </a:effectLst>
              <a:latin typeface="Comic Sans MS" pitchFamily="66" charset="0"/>
            </a:endParaRPr>
          </a:p>
          <a:p>
            <a:pPr marL="342900" indent="-342900" algn="l">
              <a:lnSpc>
                <a:spcPct val="100000"/>
              </a:lnSpc>
              <a:buClrTx/>
              <a:buSzTx/>
              <a:buFontTx/>
              <a:buNone/>
              <a:defRPr/>
            </a:pPr>
            <a:endParaRPr lang="ru-RU" sz="1400" b="1" dirty="0" smtClean="0">
              <a:effectLst>
                <a:outerShdw blurRad="38100" dist="38100" dir="2700000" algn="tl">
                  <a:srgbClr val="C0C0C0"/>
                </a:outerShdw>
              </a:effectLst>
              <a:latin typeface="Comic Sans MS" pitchFamily="66" charset="0"/>
            </a:endParaRPr>
          </a:p>
          <a:p>
            <a:pPr marL="342900" indent="-342900" algn="l">
              <a:lnSpc>
                <a:spcPct val="100000"/>
              </a:lnSpc>
              <a:buClrTx/>
              <a:buSzTx/>
              <a:buFontTx/>
              <a:buNone/>
              <a:defRPr/>
            </a:pPr>
            <a:endParaRPr lang="ru-RU" sz="1400" b="1" dirty="0">
              <a:effectLst>
                <a:outerShdw blurRad="38100" dist="38100" dir="2700000" algn="tl">
                  <a:srgbClr val="C0C0C0"/>
                </a:outerShdw>
              </a:effectLst>
              <a:latin typeface="Comic Sans MS" pitchFamily="66" charset="0"/>
            </a:endParaRPr>
          </a:p>
          <a:p>
            <a:pPr marL="342900" indent="-342900" algn="l">
              <a:lnSpc>
                <a:spcPct val="100000"/>
              </a:lnSpc>
              <a:buClrTx/>
              <a:buSzTx/>
              <a:buFontTx/>
              <a:buNone/>
              <a:defRPr/>
            </a:pPr>
            <a:endParaRPr lang="ru-RU" sz="1400" b="1" dirty="0" smtClean="0">
              <a:effectLst>
                <a:outerShdw blurRad="38100" dist="38100" dir="2700000" algn="tl">
                  <a:srgbClr val="C0C0C0"/>
                </a:outerShdw>
              </a:effectLst>
              <a:latin typeface="Comic Sans MS" pitchFamily="66" charset="0"/>
            </a:endParaRPr>
          </a:p>
          <a:p>
            <a:pPr marL="342900" indent="-342900" algn="l">
              <a:lnSpc>
                <a:spcPct val="100000"/>
              </a:lnSpc>
              <a:buClrTx/>
              <a:buSzTx/>
              <a:buFontTx/>
              <a:buNone/>
              <a:defRPr/>
            </a:pPr>
            <a:r>
              <a:rPr lang="ru-RU" sz="1400" b="1" dirty="0" smtClean="0">
                <a:effectLst>
                  <a:outerShdw blurRad="38100" dist="38100" dir="2700000" algn="tl">
                    <a:srgbClr val="C0C0C0"/>
                  </a:outerShdw>
                </a:effectLst>
                <a:latin typeface="Comic Sans MS" pitchFamily="66" charset="0"/>
              </a:rPr>
              <a:t>    </a:t>
            </a:r>
            <a:r>
              <a:rPr lang="ru-RU" b="1" dirty="0" smtClean="0">
                <a:solidFill>
                  <a:srgbClr val="0070C0"/>
                </a:solidFill>
                <a:effectLst>
                  <a:outerShdw blurRad="38100" dist="38100" dir="2700000" algn="tl">
                    <a:srgbClr val="C0C0C0"/>
                  </a:outerShdw>
                </a:effectLst>
                <a:latin typeface="Comic Sans MS" pitchFamily="66" charset="0"/>
              </a:rPr>
              <a:t>       </a:t>
            </a:r>
            <a:endParaRPr lang="ru-RU" b="1" dirty="0">
              <a:effectLst>
                <a:outerShdw blurRad="38100" dist="38100" dir="2700000" algn="tl">
                  <a:srgbClr val="C0C0C0"/>
                </a:outerShdw>
              </a:effectLst>
              <a:latin typeface="Comic Sans MS" pitchFamily="66" charset="0"/>
            </a:endParaRPr>
          </a:p>
        </p:txBody>
      </p:sp>
    </p:spTree>
    <p:extLst>
      <p:ext uri="{BB962C8B-B14F-4D97-AF65-F5344CB8AC3E}">
        <p14:creationId xmlns="" xmlns:p14="http://schemas.microsoft.com/office/powerpoint/2010/main" val="2050692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052736"/>
            <a:ext cx="8424935" cy="5328592"/>
          </a:xfrm>
        </p:spPr>
        <p:txBody>
          <a:bodyPr>
            <a:normAutofit fontScale="55000" lnSpcReduction="20000"/>
          </a:bodyPr>
          <a:lstStyle/>
          <a:p>
            <a:r>
              <a:rPr lang="ru-RU" b="1" dirty="0" smtClean="0"/>
              <a:t>потребительский кооператив </a:t>
            </a:r>
            <a:r>
              <a:rPr lang="ru-RU" dirty="0" smtClean="0"/>
              <a:t>(</a:t>
            </a:r>
            <a:r>
              <a:rPr lang="ru-RU" dirty="0"/>
              <a:t>жилищные, жилищно-строительные и гаражные кооперативы, садоводческие, огороднические и дачные потребительские кооперативы, общества взаимного страхования, кредитные кооперативы, фонды проката, сельскохозяйственные потребительские </a:t>
            </a:r>
            <a:r>
              <a:rPr lang="ru-RU" dirty="0" smtClean="0"/>
              <a:t>кооперативы);</a:t>
            </a:r>
          </a:p>
          <a:p>
            <a:r>
              <a:rPr lang="ru-RU" b="1" dirty="0" smtClean="0"/>
              <a:t>общественные организации </a:t>
            </a:r>
            <a:r>
              <a:rPr lang="ru-RU" dirty="0" smtClean="0"/>
              <a:t>(политические </a:t>
            </a:r>
            <a:r>
              <a:rPr lang="ru-RU" dirty="0"/>
              <a:t>партии и созданные в качестве юридических лиц профессиональные союзы (профсоюзные организации), общественные движения, органы общественной самодеятельности, территориальные общественные </a:t>
            </a:r>
            <a:r>
              <a:rPr lang="ru-RU" dirty="0" smtClean="0"/>
              <a:t>самоуправления);</a:t>
            </a:r>
            <a:endParaRPr lang="ru-RU" dirty="0"/>
          </a:p>
          <a:p>
            <a:r>
              <a:rPr lang="ru-RU" b="1" dirty="0" smtClean="0"/>
              <a:t>ассоциация (союз) </a:t>
            </a:r>
            <a:r>
              <a:rPr lang="ru-RU" dirty="0" smtClean="0"/>
              <a:t>(</a:t>
            </a:r>
            <a:r>
              <a:rPr lang="ru-RU" dirty="0"/>
              <a:t>н</a:t>
            </a:r>
            <a:r>
              <a:rPr lang="ru-RU" dirty="0" smtClean="0"/>
              <a:t>екоммерческие </a:t>
            </a:r>
            <a:r>
              <a:rPr lang="ru-RU" dirty="0"/>
              <a:t>партнерства, саморегулируемые организации, объединения работодателей, объединения профессиональных союзов, кооперативов и общественных организаций, торгово-промышленные, нотариальные и адвокатские </a:t>
            </a:r>
            <a:r>
              <a:rPr lang="ru-RU" dirty="0" smtClean="0"/>
              <a:t>палаты);</a:t>
            </a:r>
            <a:endParaRPr lang="ru-RU" b="1" dirty="0" smtClean="0"/>
          </a:p>
          <a:p>
            <a:r>
              <a:rPr lang="ru-RU" b="1" dirty="0" smtClean="0"/>
              <a:t>товарищество собственников </a:t>
            </a:r>
            <a:r>
              <a:rPr lang="ru-RU" b="1" u="sng" dirty="0" smtClean="0"/>
              <a:t>недвижимости</a:t>
            </a:r>
            <a:r>
              <a:rPr lang="ru-RU" b="1" dirty="0" smtClean="0"/>
              <a:t> </a:t>
            </a:r>
            <a:r>
              <a:rPr lang="ru-RU" dirty="0" smtClean="0"/>
              <a:t>(включая товарищества </a:t>
            </a:r>
            <a:r>
              <a:rPr lang="ru-RU" dirty="0"/>
              <a:t>собственников </a:t>
            </a:r>
            <a:r>
              <a:rPr lang="ru-RU" dirty="0" smtClean="0"/>
              <a:t>жилья);</a:t>
            </a:r>
            <a:endParaRPr lang="ru-RU" b="1" dirty="0" smtClean="0"/>
          </a:p>
          <a:p>
            <a:r>
              <a:rPr lang="ru-RU" b="1" dirty="0" smtClean="0"/>
              <a:t>казачьи общества </a:t>
            </a:r>
            <a:r>
              <a:rPr lang="ru-RU" dirty="0" smtClean="0"/>
              <a:t>(</a:t>
            </a:r>
            <a:r>
              <a:rPr lang="ru-RU" dirty="0"/>
              <a:t>внесенных в государственный реестр казачьих обществ в Российской </a:t>
            </a:r>
            <a:r>
              <a:rPr lang="ru-RU" dirty="0" smtClean="0"/>
              <a:t>Федерации);</a:t>
            </a:r>
            <a:endParaRPr lang="ru-RU" dirty="0"/>
          </a:p>
          <a:p>
            <a:r>
              <a:rPr lang="ru-RU" b="1" dirty="0" smtClean="0"/>
              <a:t>общины коренных малочисленных народов Российской Федерации;</a:t>
            </a:r>
          </a:p>
          <a:p>
            <a:r>
              <a:rPr lang="ru-RU" b="1" dirty="0" smtClean="0"/>
              <a:t>фонд </a:t>
            </a:r>
            <a:r>
              <a:rPr lang="ru-RU" dirty="0" smtClean="0"/>
              <a:t>(</a:t>
            </a:r>
            <a:r>
              <a:rPr lang="ru-RU" dirty="0"/>
              <a:t>к которым относятся в том числе общественные и благотворительные </a:t>
            </a:r>
            <a:r>
              <a:rPr lang="ru-RU" dirty="0" smtClean="0"/>
              <a:t>фонды);</a:t>
            </a:r>
            <a:endParaRPr lang="ru-RU" dirty="0"/>
          </a:p>
          <a:p>
            <a:r>
              <a:rPr lang="ru-RU" b="1" dirty="0" smtClean="0"/>
              <a:t>автономная некоммерческая организация;</a:t>
            </a:r>
          </a:p>
          <a:p>
            <a:r>
              <a:rPr lang="ru-RU" b="1" dirty="0" smtClean="0"/>
              <a:t>учреждение;</a:t>
            </a:r>
          </a:p>
          <a:p>
            <a:r>
              <a:rPr lang="ru-RU" b="1" dirty="0" smtClean="0"/>
              <a:t>религиозная организация;</a:t>
            </a:r>
          </a:p>
          <a:p>
            <a:r>
              <a:rPr lang="ru-RU" b="1" dirty="0" smtClean="0"/>
              <a:t>публично-правовая компания.</a:t>
            </a:r>
          </a:p>
          <a:p>
            <a:endParaRPr lang="ru-RU" dirty="0"/>
          </a:p>
        </p:txBody>
      </p:sp>
      <p:sp>
        <p:nvSpPr>
          <p:cNvPr id="4" name="Заголовок 1"/>
          <p:cNvSpPr txBox="1">
            <a:spLocks/>
          </p:cNvSpPr>
          <p:nvPr/>
        </p:nvSpPr>
        <p:spPr>
          <a:xfrm>
            <a:off x="0" y="404664"/>
            <a:ext cx="9144000" cy="468052"/>
          </a:xfrm>
          <a:prstGeom prst="rect">
            <a:avLst/>
          </a:prstGeom>
        </p:spPr>
        <p:txBody>
          <a:bodyPr vert="horz" anchor="b">
            <a:normAutofit fontScale="70000" lnSpcReduction="2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Организационно-правовые формы НКО (11):</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340768"/>
            <a:ext cx="8280919" cy="5256584"/>
          </a:xfrm>
        </p:spPr>
        <p:txBody>
          <a:bodyPr>
            <a:normAutofit fontScale="70000" lnSpcReduction="20000"/>
          </a:bodyPr>
          <a:lstStyle/>
          <a:p>
            <a:r>
              <a:rPr lang="ru-RU" b="1" dirty="0" smtClean="0"/>
              <a:t>участвовать в управлении делами </a:t>
            </a:r>
            <a:r>
              <a:rPr lang="ru-RU" dirty="0" smtClean="0"/>
              <a:t>корпорации;</a:t>
            </a:r>
          </a:p>
          <a:p>
            <a:r>
              <a:rPr lang="ru-RU" dirty="0" smtClean="0"/>
              <a:t>в случаях и в порядке, которые предусмотрены законом и учредительным документом корпорации, </a:t>
            </a:r>
            <a:r>
              <a:rPr lang="ru-RU" b="1" dirty="0" smtClean="0"/>
              <a:t>получать информацию о деятельности корпорации и знакомиться с ее бухгалтерской и иной документацией</a:t>
            </a:r>
            <a:r>
              <a:rPr lang="ru-RU" dirty="0" smtClean="0"/>
              <a:t>;</a:t>
            </a:r>
          </a:p>
          <a:p>
            <a:r>
              <a:rPr lang="ru-RU" b="1" dirty="0" smtClean="0"/>
              <a:t>обжаловать решения органов </a:t>
            </a:r>
            <a:r>
              <a:rPr lang="ru-RU" dirty="0" smtClean="0"/>
              <a:t>корпорации, влекущие гражданско-правовые последствия;</a:t>
            </a:r>
          </a:p>
          <a:p>
            <a:r>
              <a:rPr lang="ru-RU" b="1" dirty="0" smtClean="0"/>
              <a:t>требовать, действуя от имени корпорации, возмещения причиненных корпорации убытков</a:t>
            </a:r>
            <a:r>
              <a:rPr lang="ru-RU" dirty="0" smtClean="0"/>
              <a:t>;</a:t>
            </a:r>
          </a:p>
          <a:p>
            <a:r>
              <a:rPr lang="ru-RU" b="1" dirty="0" smtClean="0"/>
              <a:t>оспаривать, действуя от имени корпорации, совершенные ею сделки и требовать применения последствий их недействительности, </a:t>
            </a:r>
            <a:r>
              <a:rPr lang="ru-RU" dirty="0" smtClean="0"/>
              <a:t>а также применения последствий недействительности ничтожных сделок корпорации.</a:t>
            </a:r>
          </a:p>
          <a:p>
            <a:pPr algn="ctr">
              <a:buNone/>
            </a:pPr>
            <a:r>
              <a:rPr lang="ru-RU" sz="3400" b="1" dirty="0" smtClean="0"/>
              <a:t>Участники корпорации могут иметь и другие права, предусмотренные законом или учредительным документом корпорации</a:t>
            </a:r>
            <a:r>
              <a:rPr lang="ru-RU" sz="3400" dirty="0" smtClean="0"/>
              <a:t>.</a:t>
            </a:r>
            <a:endParaRPr lang="ru-RU" sz="3400" dirty="0"/>
          </a:p>
        </p:txBody>
      </p:sp>
      <p:sp>
        <p:nvSpPr>
          <p:cNvPr id="4" name="Заголовок 1"/>
          <p:cNvSpPr txBox="1">
            <a:spLocks/>
          </p:cNvSpPr>
          <p:nvPr/>
        </p:nvSpPr>
        <p:spPr>
          <a:xfrm>
            <a:off x="0" y="332656"/>
            <a:ext cx="9144000" cy="936104"/>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Участники корпорации вправе:</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4739" y="1124744"/>
            <a:ext cx="8784976" cy="5544616"/>
          </a:xfrm>
        </p:spPr>
        <p:txBody>
          <a:bodyPr>
            <a:normAutofit fontScale="70000" lnSpcReduction="20000"/>
          </a:bodyPr>
          <a:lstStyle/>
          <a:p>
            <a:r>
              <a:rPr lang="ru-RU" b="1" dirty="0" smtClean="0"/>
              <a:t>участвовать в образовании имущества корпорации </a:t>
            </a:r>
            <a:r>
              <a:rPr lang="ru-RU" dirty="0" smtClean="0"/>
              <a:t>в необходимом размере в порядке, способом и в сроки, которые предусмотрены ГК РФ, другим законом или учредительным документом корпорации;</a:t>
            </a:r>
          </a:p>
          <a:p>
            <a:r>
              <a:rPr lang="ru-RU" b="1" dirty="0" smtClean="0"/>
              <a:t>не разглашать конфиденциальную информацию </a:t>
            </a:r>
            <a:r>
              <a:rPr lang="ru-RU" dirty="0" smtClean="0"/>
              <a:t>о деятельности корпорации;</a:t>
            </a:r>
          </a:p>
          <a:p>
            <a:r>
              <a:rPr lang="ru-RU" b="1" dirty="0" smtClean="0"/>
              <a:t>участвовать в принятии корпоративных решений</a:t>
            </a:r>
            <a:r>
              <a:rPr lang="ru-RU" dirty="0" smtClean="0"/>
              <a:t>, без которых корпорация не может продолжать свою деятельность в соответствии с законом, если его участие необходимо для принятия таких решений;</a:t>
            </a:r>
          </a:p>
          <a:p>
            <a:r>
              <a:rPr lang="ru-RU" b="1" dirty="0" smtClean="0"/>
              <a:t>не совершать действия, заведомо направленные на причинение вреда корпорации</a:t>
            </a:r>
            <a:r>
              <a:rPr lang="ru-RU" dirty="0" smtClean="0"/>
              <a:t>;</a:t>
            </a:r>
          </a:p>
          <a:p>
            <a:r>
              <a:rPr lang="ru-RU" b="1" dirty="0" smtClean="0"/>
              <a:t>не совершать действия (бездействие), которые существенно затрудняют или делают невозможным достижение целей, ради которых создана корпорация</a:t>
            </a:r>
            <a:r>
              <a:rPr lang="ru-RU" dirty="0" smtClean="0"/>
              <a:t>.</a:t>
            </a:r>
          </a:p>
          <a:p>
            <a:pPr algn="ctr">
              <a:buNone/>
            </a:pPr>
            <a:endParaRPr lang="ru-RU" sz="3400" b="1" dirty="0" smtClean="0"/>
          </a:p>
          <a:p>
            <a:pPr algn="ctr">
              <a:buNone/>
            </a:pPr>
            <a:r>
              <a:rPr lang="ru-RU" sz="3400" b="1" dirty="0" smtClean="0"/>
              <a:t>Участники корпорации могут нести и другие обязанности, предусмотренные законом или учредительным документом корпорации.</a:t>
            </a:r>
            <a:endParaRPr lang="ru-RU" sz="4000" b="1" dirty="0"/>
          </a:p>
        </p:txBody>
      </p:sp>
      <p:sp>
        <p:nvSpPr>
          <p:cNvPr id="4" name="Заголовок 1"/>
          <p:cNvSpPr txBox="1">
            <a:spLocks/>
          </p:cNvSpPr>
          <p:nvPr/>
        </p:nvSpPr>
        <p:spPr>
          <a:xfrm>
            <a:off x="251520" y="188640"/>
            <a:ext cx="8460432" cy="936104"/>
          </a:xfrm>
          <a:prstGeom prst="rect">
            <a:avLst/>
          </a:prstGeom>
        </p:spPr>
        <p:txBody>
          <a:bodyPr vert="horz" anchor="b">
            <a:normAutofit fontScale="92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Участники корпорации обязаны:</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352928" cy="4680520"/>
          </a:xfrm>
        </p:spPr>
        <p:txBody>
          <a:bodyPr>
            <a:normAutofit fontScale="85000" lnSpcReduction="20000"/>
          </a:bodyPr>
          <a:lstStyle/>
          <a:p>
            <a:r>
              <a:rPr lang="ru-RU" sz="4000" dirty="0" smtClean="0"/>
              <a:t>В некоммерческих корпорациях с числом участников </a:t>
            </a:r>
            <a:r>
              <a:rPr lang="ru-RU" sz="4000" b="1" dirty="0" smtClean="0"/>
              <a:t>более ста высшим органом может являться съезд, конференция или иной представительный (коллегиальный) орган</a:t>
            </a:r>
            <a:r>
              <a:rPr lang="ru-RU" sz="4000" dirty="0" smtClean="0"/>
              <a:t>. Компетенция этого органа и порядок принятия им решений определяются в соответствии с уставом корпорации.</a:t>
            </a:r>
          </a:p>
          <a:p>
            <a:endParaRPr lang="ru-RU" sz="4000" b="1" dirty="0"/>
          </a:p>
        </p:txBody>
      </p:sp>
      <p:sp>
        <p:nvSpPr>
          <p:cNvPr id="4" name="Заголовок 1"/>
          <p:cNvSpPr txBox="1">
            <a:spLocks/>
          </p:cNvSpPr>
          <p:nvPr/>
        </p:nvSpPr>
        <p:spPr>
          <a:xfrm>
            <a:off x="0" y="188640"/>
            <a:ext cx="9144000" cy="936104"/>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Управление в корпорации:</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338112"/>
            <a:ext cx="8352928" cy="5661248"/>
          </a:xfrm>
        </p:spPr>
        <p:txBody>
          <a:bodyPr>
            <a:normAutofit/>
          </a:bodyPr>
          <a:lstStyle/>
          <a:p>
            <a:r>
              <a:rPr lang="ru-RU" sz="2400" dirty="0" smtClean="0"/>
              <a:t>определение приоритетных направлений деятельности корпорации, принципов образования и использования ее имущества;</a:t>
            </a:r>
          </a:p>
          <a:p>
            <a:r>
              <a:rPr lang="ru-RU" sz="2400" dirty="0" smtClean="0"/>
              <a:t>утверждение и изменение устава корпорации;</a:t>
            </a:r>
          </a:p>
          <a:p>
            <a:r>
              <a:rPr lang="ru-RU" sz="2400" dirty="0" smtClean="0"/>
              <a:t>определение порядка приема в состав участников корпорации и исключения из числа ее участников, кроме случаев, если такой порядок определен законом;</a:t>
            </a:r>
          </a:p>
          <a:p>
            <a:r>
              <a:rPr lang="ru-RU" sz="2400" dirty="0" smtClean="0"/>
              <a:t>образование других органов корпорации и досрочное прекращение их полномочий;</a:t>
            </a:r>
          </a:p>
          <a:p>
            <a:r>
              <a:rPr lang="ru-RU" sz="2400" dirty="0" smtClean="0"/>
              <a:t>утверждение годовых отчетов и бухгалтерской (финансовой) отчетности;</a:t>
            </a:r>
          </a:p>
        </p:txBody>
      </p:sp>
      <p:sp>
        <p:nvSpPr>
          <p:cNvPr id="4" name="Заголовок 1"/>
          <p:cNvSpPr txBox="1">
            <a:spLocks/>
          </p:cNvSpPr>
          <p:nvPr/>
        </p:nvSpPr>
        <p:spPr>
          <a:xfrm>
            <a:off x="0" y="332656"/>
            <a:ext cx="9144000" cy="1008112"/>
          </a:xfrm>
          <a:prstGeom prst="rect">
            <a:avLst/>
          </a:prstGeom>
        </p:spPr>
        <p:txBody>
          <a:bodyPr vert="horz" anchor="b">
            <a:normAutofit fontScale="92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Исключительная компетенция высшего органа корпорации:</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352928" cy="5661248"/>
          </a:xfrm>
        </p:spPr>
        <p:txBody>
          <a:bodyPr>
            <a:normAutofit/>
          </a:bodyPr>
          <a:lstStyle/>
          <a:p>
            <a:r>
              <a:rPr lang="ru-RU" sz="2400" dirty="0" smtClean="0"/>
              <a:t>принятие решений о создании корпорацией других юридических лиц, об участии корпорации в других юридических лицах, о создании филиалов и об открытии представительств корпорации;</a:t>
            </a:r>
          </a:p>
          <a:p>
            <a:r>
              <a:rPr lang="ru-RU" sz="2400" dirty="0" smtClean="0"/>
              <a:t>принятие решений о реорганизации и ликвидации корпорации, о назначении ликвидационной комиссии (ликвидатора) и об утверждении ликвидационного баланса;</a:t>
            </a:r>
          </a:p>
          <a:p>
            <a:r>
              <a:rPr lang="ru-RU" sz="2400" i="1" u="sng" dirty="0" smtClean="0"/>
              <a:t>избрание ревизионной комиссии (ревизора) </a:t>
            </a:r>
            <a:r>
              <a:rPr lang="ru-RU" sz="2400" dirty="0" smtClean="0"/>
              <a:t>и назначение аудиторской организации или индивидуального аудитора корпорации.</a:t>
            </a:r>
          </a:p>
        </p:txBody>
      </p:sp>
      <p:sp>
        <p:nvSpPr>
          <p:cNvPr id="5" name="Заголовок 1"/>
          <p:cNvSpPr txBox="1">
            <a:spLocks/>
          </p:cNvSpPr>
          <p:nvPr/>
        </p:nvSpPr>
        <p:spPr>
          <a:xfrm>
            <a:off x="0" y="332656"/>
            <a:ext cx="9144000" cy="1008112"/>
          </a:xfrm>
          <a:prstGeom prst="rect">
            <a:avLst/>
          </a:prstGeom>
        </p:spPr>
        <p:txBody>
          <a:bodyPr vert="horz" anchor="b">
            <a:normAutofit fontScale="92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Исключительная компетенция высшего органа корпорации:</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12776"/>
            <a:ext cx="8496944" cy="4752528"/>
          </a:xfrm>
        </p:spPr>
        <p:txBody>
          <a:bodyPr>
            <a:normAutofit lnSpcReduction="10000"/>
          </a:bodyPr>
          <a:lstStyle/>
          <a:p>
            <a:pPr algn="ctr">
              <a:buNone/>
            </a:pPr>
            <a:r>
              <a:rPr lang="ru-RU" sz="4400" dirty="0" smtClean="0"/>
              <a:t> Вопросы, отнесенные к исключительной компетенции высшего органа корпорации, не могут быть переданы им для решения другим органам корпорации.</a:t>
            </a:r>
          </a:p>
          <a:p>
            <a:pPr>
              <a:buNone/>
            </a:pPr>
            <a:endParaRPr lang="ru-RU" sz="3600" dirty="0" smtClean="0"/>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Корпоративные организации:</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96752"/>
            <a:ext cx="8496944" cy="4752528"/>
          </a:xfrm>
        </p:spPr>
        <p:txBody>
          <a:bodyPr>
            <a:normAutofit fontScale="77500" lnSpcReduction="20000"/>
          </a:bodyPr>
          <a:lstStyle/>
          <a:p>
            <a:r>
              <a:rPr lang="ru-RU" sz="3600" dirty="0" smtClean="0"/>
              <a:t>В корпорации образуется </a:t>
            </a:r>
            <a:r>
              <a:rPr lang="ru-RU" sz="3600" u="sng" dirty="0" smtClean="0"/>
              <a:t>единоличный исполнительный орган</a:t>
            </a:r>
            <a:r>
              <a:rPr lang="ru-RU" sz="3600" dirty="0" smtClean="0"/>
              <a:t> (директор, генеральный директор, председатель и т.п.). </a:t>
            </a:r>
          </a:p>
          <a:p>
            <a:r>
              <a:rPr lang="ru-RU" sz="3600" dirty="0" smtClean="0"/>
              <a:t>Уставом корпорации может быть предусмотрено </a:t>
            </a:r>
            <a:r>
              <a:rPr lang="ru-RU" sz="3600" u="sng" dirty="0" smtClean="0"/>
              <a:t>предоставление полномочий единоличного исполнительного органа нескольким лицам, действующим совместно, или образование нескольких единоличных исполнительных органов, действующих независимо друг от друга.</a:t>
            </a:r>
            <a:endParaRPr lang="ru-RU" sz="3600" b="1" u="sng" dirty="0" smtClean="0"/>
          </a:p>
          <a:p>
            <a:pPr>
              <a:buNone/>
            </a:pPr>
            <a:endParaRPr lang="ru-RU" sz="3600" dirty="0" smtClean="0"/>
          </a:p>
        </p:txBody>
      </p:sp>
      <p:sp>
        <p:nvSpPr>
          <p:cNvPr id="4" name="Заголовок 1"/>
          <p:cNvSpPr txBox="1">
            <a:spLocks/>
          </p:cNvSpPr>
          <p:nvPr/>
        </p:nvSpPr>
        <p:spPr>
          <a:xfrm>
            <a:off x="26867" y="-17140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Корпоративные организации:</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96752"/>
            <a:ext cx="8496944" cy="4752528"/>
          </a:xfrm>
        </p:spPr>
        <p:txBody>
          <a:bodyPr>
            <a:normAutofit fontScale="85000" lnSpcReduction="20000"/>
          </a:bodyPr>
          <a:lstStyle/>
          <a:p>
            <a:r>
              <a:rPr lang="ru-RU" sz="3200" dirty="0" smtClean="0"/>
              <a:t>В качестве единоличного исполнительного органа корпорации может выступать как </a:t>
            </a:r>
            <a:r>
              <a:rPr lang="ru-RU" sz="3200" b="1" dirty="0" smtClean="0"/>
              <a:t>физическое лицо, так и юридическое лицо</a:t>
            </a:r>
            <a:r>
              <a:rPr lang="ru-RU" sz="3200" dirty="0" smtClean="0"/>
              <a:t>.</a:t>
            </a:r>
          </a:p>
          <a:p>
            <a:r>
              <a:rPr lang="ru-RU" sz="3200" dirty="0" smtClean="0"/>
              <a:t>В корпорации может быть образован </a:t>
            </a:r>
            <a:r>
              <a:rPr lang="ru-RU" sz="3200" b="1" u="sng" dirty="0" smtClean="0"/>
              <a:t>коллегиальный исполнительный орган </a:t>
            </a:r>
            <a:r>
              <a:rPr lang="ru-RU" sz="3200" dirty="0" smtClean="0"/>
              <a:t>(правление, дирекция и т.п.).</a:t>
            </a:r>
          </a:p>
          <a:p>
            <a:r>
              <a:rPr lang="ru-RU" sz="3200" dirty="0" smtClean="0"/>
              <a:t>К компетенции единоличного и(или) коллегиального исполнительного органов корпорации относится решение вопросов, не входящих в компетенцию ее высшего органа и коллегиального органа управления.</a:t>
            </a:r>
            <a:endParaRPr lang="ru-RU" sz="3600" dirty="0" smtClean="0"/>
          </a:p>
        </p:txBody>
      </p:sp>
      <p:sp>
        <p:nvSpPr>
          <p:cNvPr id="4" name="Заголовок 1"/>
          <p:cNvSpPr txBox="1">
            <a:spLocks/>
          </p:cNvSpPr>
          <p:nvPr/>
        </p:nvSpPr>
        <p:spPr>
          <a:xfrm>
            <a:off x="15434" y="-17140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Корпоративные организации:</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268760"/>
            <a:ext cx="8496944" cy="4752528"/>
          </a:xfrm>
        </p:spPr>
        <p:txBody>
          <a:bodyPr>
            <a:normAutofit fontScale="70000" lnSpcReduction="20000"/>
          </a:bodyPr>
          <a:lstStyle/>
          <a:p>
            <a:r>
              <a:rPr lang="ru-RU" dirty="0" smtClean="0"/>
              <a:t>Наряду с исполнительными органами в корпорации может быть образован коллегиальный орган управления </a:t>
            </a:r>
            <a:r>
              <a:rPr lang="ru-RU" b="1" dirty="0" smtClean="0"/>
              <a:t>(наблюдательный или иной совет), </a:t>
            </a:r>
            <a:r>
              <a:rPr lang="ru-RU" dirty="0" smtClean="0"/>
              <a:t>контролирующий деятельность исполнительных органов корпорации и выполняющий иные функции, возложенные на него законом или уставом корпорации. </a:t>
            </a:r>
          </a:p>
          <a:p>
            <a:r>
              <a:rPr lang="ru-RU" dirty="0" smtClean="0"/>
              <a:t>Лица, осуществляющие полномочия </a:t>
            </a:r>
            <a:r>
              <a:rPr lang="ru-RU" b="1" dirty="0" smtClean="0"/>
              <a:t>единоличных исполнительных органов корпораций, и члены их коллегиальных исполнительных органов не могут составлять более одной четверти состава коллегиальных органов управления корпораций и не могут являться их председателями.</a:t>
            </a:r>
          </a:p>
          <a:p>
            <a:endParaRPr lang="ru-RU" sz="3600" b="1" dirty="0"/>
          </a:p>
          <a:p>
            <a:r>
              <a:rPr lang="en-US" sz="3600" b="1" dirty="0" smtClean="0"/>
              <a:t>N.B. </a:t>
            </a:r>
            <a:r>
              <a:rPr lang="ru-RU" sz="3600" b="1" dirty="0" smtClean="0"/>
              <a:t>Изменения нужно будет внести путем изменения структуры коллегиального органа – в этом случае не потребуется внесения изменений.</a:t>
            </a:r>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Корпоративные организации:</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49796" y="1484784"/>
            <a:ext cx="7772400" cy="3960440"/>
          </a:xfrm>
        </p:spPr>
        <p:txBody>
          <a:bodyPr>
            <a:noAutofit/>
          </a:bodyPr>
          <a:lstStyle/>
          <a:p>
            <a:pPr algn="l"/>
            <a:r>
              <a:rPr lang="ru-RU" sz="2400" b="1" dirty="0" smtClean="0">
                <a:solidFill>
                  <a:schemeClr val="tx1"/>
                </a:solidFill>
              </a:rPr>
              <a:t>1. </a:t>
            </a:r>
            <a:r>
              <a:rPr lang="ru-RU" sz="2800" b="1" dirty="0" smtClean="0">
                <a:solidFill>
                  <a:schemeClr val="tx1"/>
                </a:solidFill>
              </a:rPr>
              <a:t>Обзор изменений Гражданского кодекса РФ</a:t>
            </a:r>
            <a:r>
              <a:rPr lang="ru-RU" sz="2800" dirty="0" smtClean="0">
                <a:solidFill>
                  <a:schemeClr val="tx1"/>
                </a:solidFill>
              </a:rPr>
              <a:t>, вступивших в силу.</a:t>
            </a:r>
          </a:p>
          <a:p>
            <a:pPr algn="l"/>
            <a:r>
              <a:rPr lang="ru-RU" sz="2800" b="1" dirty="0" smtClean="0">
                <a:solidFill>
                  <a:schemeClr val="tx1"/>
                </a:solidFill>
              </a:rPr>
              <a:t>2. </a:t>
            </a:r>
            <a:r>
              <a:rPr lang="ru-RU" sz="2800" b="1" dirty="0">
                <a:solidFill>
                  <a:schemeClr val="tx1"/>
                </a:solidFill>
              </a:rPr>
              <a:t>Обзор изменений Гражданского кодекса </a:t>
            </a:r>
            <a:r>
              <a:rPr lang="ru-RU" sz="2800" b="1" dirty="0" smtClean="0">
                <a:solidFill>
                  <a:schemeClr val="tx1"/>
                </a:solidFill>
              </a:rPr>
              <a:t>РФ</a:t>
            </a:r>
            <a:r>
              <a:rPr lang="ru-RU" sz="2800" dirty="0" smtClean="0">
                <a:solidFill>
                  <a:schemeClr val="tx1"/>
                </a:solidFill>
              </a:rPr>
              <a:t>, вступающих в силу с 01.09.2014.</a:t>
            </a:r>
            <a:endParaRPr lang="ru-RU" sz="2800" dirty="0">
              <a:solidFill>
                <a:schemeClr val="tx1"/>
              </a:solidFill>
            </a:endParaRPr>
          </a:p>
          <a:p>
            <a:pPr algn="l"/>
            <a:r>
              <a:rPr lang="ru-RU" sz="2800" b="1" dirty="0" smtClean="0">
                <a:solidFill>
                  <a:schemeClr val="tx1"/>
                </a:solidFill>
              </a:rPr>
              <a:t>3.Вопросы подготовки новых редакций устава</a:t>
            </a:r>
            <a:r>
              <a:rPr lang="ru-RU" sz="2800" dirty="0" smtClean="0">
                <a:solidFill>
                  <a:schemeClr val="tx1"/>
                </a:solidFill>
              </a:rPr>
              <a:t>, учитывая изменения.</a:t>
            </a:r>
          </a:p>
          <a:p>
            <a:pPr algn="l"/>
            <a:r>
              <a:rPr lang="ru-RU" sz="2800" b="1" dirty="0" smtClean="0">
                <a:solidFill>
                  <a:schemeClr val="tx1"/>
                </a:solidFill>
              </a:rPr>
              <a:t>4. Иные изменения.</a:t>
            </a:r>
          </a:p>
          <a:p>
            <a:pPr algn="l"/>
            <a:r>
              <a:rPr lang="ru-RU" sz="2800" b="1" dirty="0">
                <a:solidFill>
                  <a:schemeClr val="tx1"/>
                </a:solidFill>
              </a:rPr>
              <a:t>5</a:t>
            </a:r>
            <a:r>
              <a:rPr lang="ru-RU" sz="2800" b="1" dirty="0" smtClean="0">
                <a:solidFill>
                  <a:schemeClr val="tx1"/>
                </a:solidFill>
              </a:rPr>
              <a:t>. Ответы на вопросы.</a:t>
            </a:r>
            <a:endParaRPr lang="ru-RU" sz="2800" b="1" dirty="0">
              <a:solidFill>
                <a:schemeClr val="tx1"/>
              </a:solidFill>
            </a:endParaRPr>
          </a:p>
        </p:txBody>
      </p:sp>
      <p:sp>
        <p:nvSpPr>
          <p:cNvPr id="4" name="Заголовок 1"/>
          <p:cNvSpPr txBox="1">
            <a:spLocks/>
          </p:cNvSpPr>
          <p:nvPr/>
        </p:nvSpPr>
        <p:spPr>
          <a:xfrm>
            <a:off x="176488" y="517737"/>
            <a:ext cx="8712968" cy="720080"/>
          </a:xfrm>
          <a:prstGeom prst="rect">
            <a:avLst/>
          </a:prstGeom>
        </p:spPr>
        <p:txBody>
          <a:bodyPr vert="horz" lIns="45720" rIns="45720" bIns="45720" anchor="b">
            <a:noAutofit/>
          </a:bodyPr>
          <a:lstStyle>
            <a:lvl1pPr algn="r" rtl="0" eaLnBrk="1" latinLnBrk="0" hangingPunct="1">
              <a:spcBef>
                <a:spcPct val="0"/>
              </a:spcBef>
              <a:buNone/>
              <a:defRPr kumimoji="0" sz="45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3200" dirty="0" smtClean="0"/>
              <a:t>План выступления:</a:t>
            </a:r>
            <a:endParaRPr lang="ru-RU" sz="3200" dirty="0"/>
          </a:p>
        </p:txBody>
      </p:sp>
    </p:spTree>
    <p:extLst>
      <p:ext uri="{BB962C8B-B14F-4D97-AF65-F5344CB8AC3E}">
        <p14:creationId xmlns="" xmlns:p14="http://schemas.microsoft.com/office/powerpoint/2010/main" val="1871927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96752"/>
            <a:ext cx="8496944" cy="4752528"/>
          </a:xfrm>
        </p:spPr>
        <p:txBody>
          <a:bodyPr>
            <a:normAutofit fontScale="85000" lnSpcReduction="20000"/>
          </a:bodyPr>
          <a:lstStyle/>
          <a:p>
            <a:pPr>
              <a:buNone/>
            </a:pPr>
            <a:r>
              <a:rPr lang="ru-RU" b="1" dirty="0" smtClean="0"/>
              <a:t>  Члены коллегиального органа управления корпорации имеют право:</a:t>
            </a:r>
          </a:p>
          <a:p>
            <a:r>
              <a:rPr lang="ru-RU" dirty="0" smtClean="0"/>
              <a:t>получать информацию о деятельности корпорации</a:t>
            </a:r>
          </a:p>
          <a:p>
            <a:r>
              <a:rPr lang="ru-RU" dirty="0" smtClean="0"/>
              <a:t>знакомиться с ее бухгалтерской и иной документацией; </a:t>
            </a:r>
          </a:p>
          <a:p>
            <a:r>
              <a:rPr lang="ru-RU" dirty="0" smtClean="0"/>
              <a:t>требовать возмещения причиненных корпорации убытков;</a:t>
            </a:r>
          </a:p>
          <a:p>
            <a:r>
              <a:rPr lang="ru-RU" dirty="0" smtClean="0"/>
              <a:t>оспаривать совершенные корпорацией сделки;</a:t>
            </a:r>
          </a:p>
          <a:p>
            <a:r>
              <a:rPr lang="ru-RU" dirty="0" smtClean="0"/>
              <a:t>требовать применения последствий их недействительности; </a:t>
            </a:r>
          </a:p>
          <a:p>
            <a:r>
              <a:rPr lang="ru-RU" dirty="0" smtClean="0"/>
              <a:t>требовать применения последствий недействительности ничтожных сделок корпорации;</a:t>
            </a:r>
            <a:endParaRPr lang="ru-RU" sz="3600" dirty="0" smtClean="0"/>
          </a:p>
        </p:txBody>
      </p:sp>
      <p:sp>
        <p:nvSpPr>
          <p:cNvPr id="4" name="Заголовок 1"/>
          <p:cNvSpPr txBox="1">
            <a:spLocks/>
          </p:cNvSpPr>
          <p:nvPr/>
        </p:nvSpPr>
        <p:spPr>
          <a:xfrm>
            <a:off x="20818" y="-17140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Корпоративные организации:</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96752"/>
            <a:ext cx="8208912" cy="4752528"/>
          </a:xfrm>
        </p:spPr>
        <p:txBody>
          <a:bodyPr>
            <a:normAutofit fontScale="92500" lnSpcReduction="20000"/>
          </a:bodyPr>
          <a:lstStyle/>
          <a:p>
            <a:pPr>
              <a:buNone/>
            </a:pPr>
            <a:r>
              <a:rPr lang="ru-RU" sz="3600" dirty="0" smtClean="0"/>
              <a:t>- </a:t>
            </a:r>
            <a:r>
              <a:rPr lang="ru-RU" sz="3600" b="1" dirty="0" smtClean="0"/>
              <a:t>это добровольные объединения </a:t>
            </a:r>
            <a:r>
              <a:rPr lang="ru-RU" sz="3600" b="1" u="sng" dirty="0" smtClean="0"/>
              <a:t>граждан</a:t>
            </a:r>
            <a:r>
              <a:rPr lang="ru-RU" sz="3600" dirty="0" smtClean="0"/>
              <a:t>, объединившихся в установленном законом порядке на основе общности их интересов для удовлетворения духовных или иных нематериальных потребностей, для представления и защиты общих интересов и достижения иных не противоречащих закону целей.</a:t>
            </a:r>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Общественные организации:</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96752"/>
            <a:ext cx="8496944" cy="5328592"/>
          </a:xfrm>
        </p:spPr>
        <p:txBody>
          <a:bodyPr>
            <a:normAutofit fontScale="62500" lnSpcReduction="20000"/>
          </a:bodyPr>
          <a:lstStyle/>
          <a:p>
            <a:r>
              <a:rPr lang="ru-RU" sz="3600" dirty="0" smtClean="0"/>
              <a:t>Общественная организация является собственником своего имущества. Ее участники (члены) не сохраняют имущественные права на переданное ими в собственность организации имущество, в том числе на членские взносы.</a:t>
            </a:r>
          </a:p>
          <a:p>
            <a:r>
              <a:rPr lang="ru-RU" sz="3600" dirty="0" smtClean="0"/>
              <a:t>Участники (члены) общественной организации не отвечают по обязательствам организации, в которой участвуют в качестве членов, а организация не отвечает по обязательствам своих членов.</a:t>
            </a:r>
          </a:p>
          <a:p>
            <a:r>
              <a:rPr lang="ru-RU" sz="3600" dirty="0" smtClean="0"/>
              <a:t>Общественные организации могут объединяться в ассоциации (союзы).</a:t>
            </a:r>
          </a:p>
          <a:p>
            <a:r>
              <a:rPr lang="ru-RU" sz="3600" dirty="0" smtClean="0"/>
              <a:t>Общественная организация по решению ее участников (членов) может быть преобразована в </a:t>
            </a:r>
            <a:r>
              <a:rPr lang="ru-RU" sz="3600" b="1" dirty="0" smtClean="0"/>
              <a:t>ассоциацию (союз), автономную некоммерческую организацию или фонд</a:t>
            </a:r>
            <a:r>
              <a:rPr lang="ru-RU" sz="3600" dirty="0" smtClean="0"/>
              <a:t>.</a:t>
            </a:r>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Общественные организации:</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96752"/>
            <a:ext cx="8496944" cy="5328592"/>
          </a:xfrm>
        </p:spPr>
        <p:txBody>
          <a:bodyPr>
            <a:normAutofit fontScale="62500" lnSpcReduction="20000"/>
          </a:bodyPr>
          <a:lstStyle/>
          <a:p>
            <a:pPr>
              <a:buNone/>
            </a:pPr>
            <a:r>
              <a:rPr lang="ru-RU" sz="3600" dirty="0" smtClean="0"/>
              <a:t>  Количество учредителей общественной организации </a:t>
            </a:r>
            <a:r>
              <a:rPr lang="ru-RU" sz="3600" b="1" dirty="0" smtClean="0"/>
              <a:t>не может быть менее трех.</a:t>
            </a:r>
          </a:p>
          <a:p>
            <a:pPr>
              <a:buNone/>
            </a:pPr>
            <a:endParaRPr lang="ru-RU" sz="3600" b="1" dirty="0"/>
          </a:p>
          <a:p>
            <a:pPr>
              <a:buNone/>
            </a:pPr>
            <a:r>
              <a:rPr lang="ru-RU" sz="3600" b="1" dirty="0" smtClean="0"/>
              <a:t>   </a:t>
            </a:r>
            <a:r>
              <a:rPr lang="ru-RU" sz="3600" dirty="0" smtClean="0"/>
              <a:t>Участник </a:t>
            </a:r>
            <a:r>
              <a:rPr lang="ru-RU" sz="3600" dirty="0"/>
              <a:t>(член) общественной организации осуществляет корпоративные права в порядке, установленном уставом организации. Он также вправе на равных началах с другими участниками (членами) организации безвозмездно пользоваться оказываемыми ею услугами.</a:t>
            </a:r>
          </a:p>
          <a:p>
            <a:pPr>
              <a:buNone/>
            </a:pPr>
            <a:r>
              <a:rPr lang="ru-RU" sz="4800" dirty="0"/>
              <a:t>  </a:t>
            </a:r>
            <a:r>
              <a:rPr lang="ru-RU" sz="3600" dirty="0"/>
              <a:t>Участник (член) общественной организации несет обязанность уплачивать предусмотренные ее уставом членские и иные </a:t>
            </a:r>
            <a:r>
              <a:rPr lang="ru-RU" sz="3600" dirty="0" smtClean="0"/>
              <a:t>имущественные </a:t>
            </a:r>
            <a:r>
              <a:rPr lang="ru-RU" sz="3600" dirty="0"/>
              <a:t>взносы</a:t>
            </a:r>
            <a:r>
              <a:rPr lang="ru-RU" sz="3600" dirty="0" smtClean="0"/>
              <a:t>.</a:t>
            </a:r>
          </a:p>
          <a:p>
            <a:pPr>
              <a:buNone/>
            </a:pPr>
            <a:r>
              <a:rPr lang="ru-RU" sz="3600" b="1" dirty="0" smtClean="0"/>
              <a:t>   Членство в ОО – неотчуждаемо, осуществление прав участника (члена) ОО не может быть передано другому лицу </a:t>
            </a:r>
            <a:r>
              <a:rPr lang="ru-RU" sz="3600" dirty="0" smtClean="0"/>
              <a:t>(п.3 ст.123.6.) </a:t>
            </a:r>
            <a:endParaRPr lang="ru-RU" sz="3600" dirty="0"/>
          </a:p>
          <a:p>
            <a:pPr>
              <a:buNone/>
            </a:pPr>
            <a:endParaRPr lang="ru-RU" sz="3600" b="1" dirty="0" smtClean="0"/>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Общественные организации:</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96752"/>
            <a:ext cx="8496944" cy="4752528"/>
          </a:xfrm>
        </p:spPr>
        <p:txBody>
          <a:bodyPr>
            <a:normAutofit fontScale="92500" lnSpcReduction="20000"/>
          </a:bodyPr>
          <a:lstStyle/>
          <a:p>
            <a:r>
              <a:rPr lang="ru-RU" sz="2400" b="1" dirty="0" smtClean="0"/>
              <a:t>К исключительной компетенции </a:t>
            </a:r>
            <a:r>
              <a:rPr lang="ru-RU" sz="2400" dirty="0" smtClean="0"/>
              <a:t>высшего органа общественной организации относится также принятие решений о размере и порядке уплаты ее участниками (членами) членских и иных имущественных взносов.</a:t>
            </a:r>
          </a:p>
          <a:p>
            <a:r>
              <a:rPr lang="ru-RU" sz="2400" dirty="0" smtClean="0"/>
              <a:t>В общественной организации образуется единоличный </a:t>
            </a:r>
            <a:r>
              <a:rPr lang="ru-RU" sz="2400" u="sng" dirty="0" smtClean="0"/>
              <a:t>исполнительный орган </a:t>
            </a:r>
            <a:r>
              <a:rPr lang="ru-RU" sz="2400" dirty="0" smtClean="0"/>
              <a:t>(председатель, президент и т.п.) и </a:t>
            </a:r>
            <a:r>
              <a:rPr lang="ru-RU" sz="2400" u="sng" dirty="0" smtClean="0"/>
              <a:t>могут образовываться постоянно действующие коллегиальные исполнительные органы </a:t>
            </a:r>
            <a:r>
              <a:rPr lang="ru-RU" sz="2400" dirty="0" smtClean="0"/>
              <a:t>(совет, правление, президиум и т.п.).</a:t>
            </a:r>
          </a:p>
          <a:p>
            <a:r>
              <a:rPr lang="ru-RU" sz="2400" dirty="0" smtClean="0"/>
              <a:t>По решению общего собрания членов общественной организации полномочия ее органа могут быть досрочно прекращены в случаях грубого нарушения этим органом своих обязанностей, обнаружившейся неспособности к надлежащему ведению дел или при наличии иных серьезных оснований.</a:t>
            </a:r>
          </a:p>
          <a:p>
            <a:pPr>
              <a:buNone/>
            </a:pPr>
            <a:endParaRPr lang="ru-RU" sz="3600" b="1" dirty="0" smtClean="0"/>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Общественные организации:</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96752"/>
            <a:ext cx="8496944" cy="4752528"/>
          </a:xfrm>
        </p:spPr>
        <p:txBody>
          <a:bodyPr>
            <a:normAutofit/>
          </a:bodyPr>
          <a:lstStyle/>
          <a:p>
            <a:endParaRPr lang="ru-RU" sz="2400" dirty="0" smtClean="0"/>
          </a:p>
          <a:p>
            <a:r>
              <a:rPr lang="ru-RU" b="1" u="sng" dirty="0" smtClean="0"/>
              <a:t>это объединение юридических лиц и (или) граждан</a:t>
            </a:r>
            <a:r>
              <a:rPr lang="ru-RU" dirty="0" smtClean="0"/>
              <a:t>, основанное на представления и защиты общих, в том числе профессиональных, интересов, для достижения общественно полезных целей, а также иных не противоречащих закону и имеющих некоммерческий характер целей.</a:t>
            </a:r>
          </a:p>
          <a:p>
            <a:r>
              <a:rPr lang="ru-RU" sz="2400" dirty="0" smtClean="0"/>
              <a:t>Количество учредителей сокращено с 5 до 2.</a:t>
            </a:r>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Ассоциации и союзы</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1593" y="1340768"/>
            <a:ext cx="8496944" cy="4752528"/>
          </a:xfrm>
        </p:spPr>
        <p:txBody>
          <a:bodyPr>
            <a:normAutofit/>
          </a:bodyPr>
          <a:lstStyle/>
          <a:p>
            <a:r>
              <a:rPr lang="ru-RU" sz="2400" u="sng" dirty="0" smtClean="0"/>
              <a:t>координация предпринимательской деятельности</a:t>
            </a:r>
            <a:r>
              <a:rPr lang="ru-RU" sz="2400" dirty="0" smtClean="0"/>
              <a:t>, </a:t>
            </a:r>
            <a:r>
              <a:rPr lang="ru-RU" sz="2400" u="sng" dirty="0" smtClean="0"/>
              <a:t>представление и защиту общих имущественных интересов, профессиональные объединения граждан</a:t>
            </a:r>
            <a:r>
              <a:rPr lang="ru-RU" sz="2400" dirty="0" smtClean="0"/>
              <a:t>, не имеющие </a:t>
            </a:r>
            <a:r>
              <a:rPr lang="ru-RU" sz="2400" u="sng" dirty="0" smtClean="0"/>
              <a:t>целью защиту трудовых прав и интересов своих членов, профессиональные объединения граждан</a:t>
            </a:r>
            <a:r>
              <a:rPr lang="ru-RU" sz="2400" dirty="0" smtClean="0"/>
              <a:t>, не связанные с их участием в трудовых отношениях (объединения адвокатов, нотариусов, оценщиков, лиц творческих профессий и другие), </a:t>
            </a:r>
            <a:r>
              <a:rPr lang="ru-RU" sz="2400" u="sng" dirty="0" smtClean="0"/>
              <a:t>саморегулируемые организации и их объединения.</a:t>
            </a:r>
            <a:endParaRPr lang="ru-RU" sz="3600" b="1" u="sng" dirty="0" smtClean="0"/>
          </a:p>
        </p:txBody>
      </p:sp>
      <p:sp>
        <p:nvSpPr>
          <p:cNvPr id="4" name="Заголовок 1"/>
          <p:cNvSpPr txBox="1">
            <a:spLocks/>
          </p:cNvSpPr>
          <p:nvPr/>
        </p:nvSpPr>
        <p:spPr>
          <a:xfrm>
            <a:off x="28065" y="18864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Ассоциации и союзы: </a:t>
            </a:r>
          </a:p>
          <a:p>
            <a:pPr algn="ctr"/>
            <a:r>
              <a:rPr lang="ru-RU" dirty="0" smtClean="0"/>
              <a:t>цель создания</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568952" cy="5328592"/>
          </a:xfrm>
        </p:spPr>
        <p:txBody>
          <a:bodyPr>
            <a:normAutofit fontScale="55000" lnSpcReduction="20000"/>
          </a:bodyPr>
          <a:lstStyle/>
          <a:p>
            <a:r>
              <a:rPr lang="ru-RU" sz="3600" dirty="0" smtClean="0"/>
              <a:t>К исключительной компетенции высшего органа ассоциации (союза) относится также </a:t>
            </a:r>
            <a:r>
              <a:rPr lang="ru-RU" sz="3600" b="1" dirty="0" smtClean="0"/>
              <a:t>принятие решений о порядке определения размера и способа уплаты членских взносов, о дополнительных имущественных взносах членов в ее имущество и о размере их субсидиарной ответственности по обязательствам, </a:t>
            </a:r>
            <a:r>
              <a:rPr lang="ru-RU" sz="3600" dirty="0" smtClean="0"/>
              <a:t>если такая ответственность предусмотрена законом или уставом.</a:t>
            </a:r>
          </a:p>
          <a:p>
            <a:r>
              <a:rPr lang="ru-RU" sz="3600" dirty="0" smtClean="0"/>
              <a:t>Образуется </a:t>
            </a:r>
            <a:r>
              <a:rPr lang="ru-RU" sz="3600" u="sng" dirty="0" smtClean="0"/>
              <a:t>единоличный исполнительный орган (председатель, президент и т.п.) и могут образовываться постоянно действующие коллегиальные исполнительные органы (совет, правление, президиум и т.п.).</a:t>
            </a:r>
          </a:p>
          <a:p>
            <a:r>
              <a:rPr lang="ru-RU" sz="3600" dirty="0" smtClean="0"/>
              <a:t>По решению высшего органа ассоциации (союза) полномочия органа ассоциации (союза) могут быть досрочно прекращены в случаях грубого нарушения этим органом своих обязанностей, обнаружившейся неспособности к надлежащему ведению дел или при наличии иных серьезных оснований.</a:t>
            </a:r>
          </a:p>
          <a:p>
            <a:pPr>
              <a:buNone/>
            </a:pPr>
            <a:endParaRPr lang="ru-RU" sz="3600" dirty="0" smtClean="0"/>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Ассоциации и союзы</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424936" cy="5328592"/>
          </a:xfrm>
        </p:spPr>
        <p:txBody>
          <a:bodyPr>
            <a:normAutofit/>
          </a:bodyPr>
          <a:lstStyle/>
          <a:p>
            <a:pPr>
              <a:buNone/>
            </a:pPr>
            <a:r>
              <a:rPr lang="ru-RU" sz="2000" b="1" dirty="0" smtClean="0"/>
              <a:t>Член ассоциации (союза):</a:t>
            </a:r>
          </a:p>
          <a:p>
            <a:r>
              <a:rPr lang="ru-RU" sz="2000" u="sng" dirty="0" smtClean="0"/>
              <a:t>имеют право на равных началах с другими членами </a:t>
            </a:r>
            <a:r>
              <a:rPr lang="ru-RU" sz="2000" dirty="0" smtClean="0"/>
              <a:t>безвозмездно, если иное не предусмотрено законом, пользоваться оказываемыми ею услугами;</a:t>
            </a:r>
          </a:p>
          <a:p>
            <a:r>
              <a:rPr lang="ru-RU" sz="2000" dirty="0" smtClean="0"/>
              <a:t>имеют право выйти из нее по своему усмотрению в любое время.</a:t>
            </a:r>
          </a:p>
          <a:p>
            <a:r>
              <a:rPr lang="ru-RU" sz="2000" dirty="0" smtClean="0"/>
              <a:t>обязаны уплачивать предусмотренные уставом членские взносы и по решению высшего органа вносить дополнительные имущественные взносы в имущество ассоциации (союза).</a:t>
            </a:r>
          </a:p>
          <a:p>
            <a:r>
              <a:rPr lang="ru-RU" sz="2000" dirty="0" smtClean="0"/>
              <a:t>может быть исключен из нее в случаях и в порядке, которые установлены в соответствии с законом уставом ассоциации (союза).</a:t>
            </a:r>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Ассоциации и союзы</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424936" cy="5328592"/>
          </a:xfrm>
        </p:spPr>
        <p:txBody>
          <a:bodyPr>
            <a:normAutofit/>
          </a:bodyPr>
          <a:lstStyle/>
          <a:p>
            <a:pPr>
              <a:buNone/>
            </a:pPr>
            <a:r>
              <a:rPr lang="ru-RU" sz="2000" dirty="0" smtClean="0"/>
              <a:t> </a:t>
            </a:r>
            <a:r>
              <a:rPr lang="ru-RU" sz="2400" b="1" dirty="0" smtClean="0"/>
              <a:t> </a:t>
            </a:r>
          </a:p>
          <a:p>
            <a:pPr>
              <a:buNone/>
            </a:pPr>
            <a:r>
              <a:rPr lang="ru-RU" sz="2400" b="1" dirty="0"/>
              <a:t> </a:t>
            </a:r>
            <a:r>
              <a:rPr lang="ru-RU" sz="2400" b="1" dirty="0" smtClean="0"/>
              <a:t> </a:t>
            </a:r>
            <a:r>
              <a:rPr lang="ru-RU" dirty="0" smtClean="0"/>
              <a:t>унитарная некоммерческая организация, не имеющая членства, учрежденная гражданами и (или) юридическими лицами на основе добровольных имущественных взносов и преследующая благотворительные, культурные, образовательные или иные социальные, общественно полезные цели.</a:t>
            </a:r>
            <a:endParaRPr lang="ru-RU" sz="2400" dirty="0" smtClean="0"/>
          </a:p>
          <a:p>
            <a:pPr>
              <a:buNone/>
            </a:pPr>
            <a:endParaRPr lang="ru-RU" sz="2400" dirty="0" smtClean="0"/>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Фонд</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778968"/>
          </a:xfrm>
        </p:spPr>
        <p:txBody>
          <a:bodyPr>
            <a:normAutofit/>
          </a:bodyPr>
          <a:lstStyle/>
          <a:p>
            <a:endParaRPr lang="ru-RU" dirty="0" smtClean="0"/>
          </a:p>
          <a:p>
            <a:endParaRPr lang="ru-RU" dirty="0"/>
          </a:p>
          <a:p>
            <a:endParaRPr lang="ru-RU" dirty="0"/>
          </a:p>
        </p:txBody>
      </p:sp>
      <p:sp>
        <p:nvSpPr>
          <p:cNvPr id="4" name="Заголовок 1"/>
          <p:cNvSpPr txBox="1">
            <a:spLocks/>
          </p:cNvSpPr>
          <p:nvPr/>
        </p:nvSpPr>
        <p:spPr>
          <a:xfrm>
            <a:off x="395536" y="404664"/>
            <a:ext cx="8183880" cy="64807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Правовые основания</a:t>
            </a:r>
            <a:endParaRPr lang="ru-RU" dirty="0"/>
          </a:p>
        </p:txBody>
      </p:sp>
      <p:sp>
        <p:nvSpPr>
          <p:cNvPr id="2" name="Прямоугольник 1"/>
          <p:cNvSpPr/>
          <p:nvPr/>
        </p:nvSpPr>
        <p:spPr>
          <a:xfrm>
            <a:off x="577851" y="1075313"/>
            <a:ext cx="8136904" cy="1477328"/>
          </a:xfrm>
          <a:prstGeom prst="rect">
            <a:avLst/>
          </a:prstGeom>
        </p:spPr>
        <p:txBody>
          <a:bodyPr wrap="square">
            <a:spAutoFit/>
          </a:bodyPr>
          <a:lstStyle/>
          <a:p>
            <a:pPr algn="just"/>
            <a:r>
              <a:rPr lang="ru-RU" b="1" u="sng" dirty="0" smtClean="0"/>
              <a:t>Изменения внесены:</a:t>
            </a:r>
            <a:r>
              <a:rPr lang="ru-RU" dirty="0" smtClean="0"/>
              <a:t> ФЗ 05.05.2014 </a:t>
            </a:r>
            <a:r>
              <a:rPr lang="ru-RU" dirty="0"/>
              <a:t>N </a:t>
            </a:r>
            <a:r>
              <a:rPr lang="ru-RU" dirty="0" smtClean="0"/>
              <a:t>99-ФЗ «О </a:t>
            </a:r>
            <a:r>
              <a:rPr lang="ru-RU" dirty="0"/>
              <a:t>внесении изменений в главу 4 части первой Гражданского кодекса Российской Федерации и о признании утратившими силу отдельных положений законодательных актов Российской </a:t>
            </a:r>
            <a:r>
              <a:rPr lang="ru-RU" dirty="0" smtClean="0"/>
              <a:t>Федерации». </a:t>
            </a:r>
            <a:endParaRPr lang="ru-RU" dirty="0"/>
          </a:p>
        </p:txBody>
      </p:sp>
      <p:sp>
        <p:nvSpPr>
          <p:cNvPr id="6" name="Прямоугольник 5"/>
          <p:cNvSpPr/>
          <p:nvPr/>
        </p:nvSpPr>
        <p:spPr>
          <a:xfrm>
            <a:off x="251520" y="3524554"/>
            <a:ext cx="8892480" cy="2308324"/>
          </a:xfrm>
          <a:prstGeom prst="rect">
            <a:avLst/>
          </a:prstGeom>
        </p:spPr>
        <p:txBody>
          <a:bodyPr wrap="square">
            <a:spAutoFit/>
          </a:bodyPr>
          <a:lstStyle/>
          <a:p>
            <a:r>
              <a:rPr lang="ru-RU" b="1" dirty="0" smtClean="0"/>
              <a:t>  </a:t>
            </a:r>
            <a:endParaRPr lang="ru-RU" b="1" dirty="0"/>
          </a:p>
          <a:p>
            <a:pPr marL="285750" indent="-285750">
              <a:buFont typeface="Arial" panose="020B0604020202020204" pitchFamily="34" charset="0"/>
              <a:buChar char="•"/>
            </a:pPr>
            <a:r>
              <a:rPr lang="ru-RU" b="1" dirty="0" smtClean="0"/>
              <a:t>к </a:t>
            </a:r>
            <a:r>
              <a:rPr lang="ru-RU" b="1" dirty="0"/>
              <a:t>потребительским обществам, </a:t>
            </a:r>
            <a:r>
              <a:rPr lang="ru-RU" dirty="0"/>
              <a:t>жилищным, жилищно-строительным и гаражным кооперативам, садоводческим, огородническим и дачным потребительским кооперативам, обществам взаимного страхования, кредитным кооперативам, фондам проката, сельскохозяйственным потребительским кооперативам </a:t>
            </a:r>
            <a:r>
              <a:rPr lang="ru-RU" dirty="0" smtClean="0"/>
              <a:t>– применяются положения </a:t>
            </a:r>
            <a:r>
              <a:rPr lang="ru-RU" b="1" u="sng" dirty="0" smtClean="0"/>
              <a:t>о </a:t>
            </a:r>
            <a:r>
              <a:rPr lang="ru-RU" b="1" u="sng" dirty="0"/>
              <a:t>потребительских кооперативах </a:t>
            </a:r>
            <a:r>
              <a:rPr lang="ru-RU" dirty="0" smtClean="0"/>
              <a:t>(</a:t>
            </a:r>
            <a:r>
              <a:rPr lang="ru-RU" dirty="0"/>
              <a:t>статьи 123.2 </a:t>
            </a:r>
            <a:r>
              <a:rPr lang="ru-RU" dirty="0" smtClean="0"/>
              <a:t>и </a:t>
            </a:r>
            <a:r>
              <a:rPr lang="ru-RU" dirty="0"/>
              <a:t>123.3</a:t>
            </a:r>
            <a:r>
              <a:rPr lang="ru-RU" dirty="0" smtClean="0"/>
              <a:t>);</a:t>
            </a:r>
            <a:endParaRPr lang="ru-RU" dirty="0"/>
          </a:p>
        </p:txBody>
      </p:sp>
      <p:sp>
        <p:nvSpPr>
          <p:cNvPr id="7" name="Прямоугольник 6"/>
          <p:cNvSpPr/>
          <p:nvPr/>
        </p:nvSpPr>
        <p:spPr>
          <a:xfrm>
            <a:off x="577851" y="2570447"/>
            <a:ext cx="8352928" cy="1323439"/>
          </a:xfrm>
          <a:prstGeom prst="rect">
            <a:avLst/>
          </a:prstGeom>
        </p:spPr>
        <p:txBody>
          <a:bodyPr wrap="square">
            <a:spAutoFit/>
          </a:bodyPr>
          <a:lstStyle/>
          <a:p>
            <a:r>
              <a:rPr lang="ru-RU" sz="1600" b="1" u="sng" dirty="0" smtClean="0"/>
              <a:t>Вступает в силу:</a:t>
            </a:r>
            <a:r>
              <a:rPr lang="ru-RU" sz="1600" dirty="0" smtClean="0"/>
              <a:t>  </a:t>
            </a:r>
            <a:r>
              <a:rPr lang="ru-RU" sz="1600" b="1" dirty="0" smtClean="0"/>
              <a:t>с 01.09.2014 в  соответствии со ст. 3, за </a:t>
            </a:r>
            <a:r>
              <a:rPr lang="ru-RU" sz="1600" b="1" dirty="0"/>
              <a:t>исключением абзаца второго подпункта "г" пункта 3 статьи 1, вступившего в силу со дня официального опубликования (опубликован на Официальном интернет-портале правовой информации </a:t>
            </a:r>
            <a:r>
              <a:rPr lang="ru-RU" sz="1600" b="1" dirty="0">
                <a:hlinkClick r:id="rId2" tooltip="Ссылка на ресурс http://www.pravo.gov.ru"/>
              </a:rPr>
              <a:t>http://www.pravo.gov.ru</a:t>
            </a:r>
            <a:r>
              <a:rPr lang="ru-RU" sz="1600" b="1" dirty="0"/>
              <a:t> - 05.05.2014).</a:t>
            </a:r>
          </a:p>
        </p:txBody>
      </p:sp>
    </p:spTree>
    <p:extLst>
      <p:ext uri="{BB962C8B-B14F-4D97-AF65-F5344CB8AC3E}">
        <p14:creationId xmlns="" xmlns:p14="http://schemas.microsoft.com/office/powerpoint/2010/main" val="825215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424936" cy="5328592"/>
          </a:xfrm>
        </p:spPr>
        <p:txBody>
          <a:bodyPr>
            <a:normAutofit/>
          </a:bodyPr>
          <a:lstStyle/>
          <a:p>
            <a:pPr>
              <a:buNone/>
            </a:pPr>
            <a:r>
              <a:rPr lang="ru-RU" sz="2000" b="1" dirty="0" smtClean="0"/>
              <a:t>Устав фонда должен содержать сведения:</a:t>
            </a:r>
          </a:p>
          <a:p>
            <a:r>
              <a:rPr lang="ru-RU" sz="2000" dirty="0" smtClean="0"/>
              <a:t> о наименовании фонда, включающем слово "фонд;</a:t>
            </a:r>
          </a:p>
          <a:p>
            <a:r>
              <a:rPr lang="ru-RU" sz="2000" dirty="0" smtClean="0"/>
              <a:t>месте его нахождения; </a:t>
            </a:r>
          </a:p>
          <a:p>
            <a:r>
              <a:rPr lang="ru-RU" sz="2000" dirty="0" smtClean="0"/>
              <a:t>предмете и целях его деятельности; </a:t>
            </a:r>
          </a:p>
          <a:p>
            <a:r>
              <a:rPr lang="ru-RU" sz="2000" dirty="0" smtClean="0"/>
              <a:t>об органах фонда, в том числе о высшем коллегиальном органе и о попечительском совете, осуществляющем надзор за деятельностью фонда;</a:t>
            </a:r>
          </a:p>
          <a:p>
            <a:r>
              <a:rPr lang="ru-RU" sz="2000" dirty="0" smtClean="0"/>
              <a:t>порядке назначения должностных лиц фонда и их освобождения от исполнения обязанностей;</a:t>
            </a:r>
          </a:p>
          <a:p>
            <a:r>
              <a:rPr lang="ru-RU" sz="2000" dirty="0" smtClean="0"/>
              <a:t>судьбе имущества фонда в случае его ликвидации.</a:t>
            </a:r>
          </a:p>
          <a:p>
            <a:pPr>
              <a:buNone/>
            </a:pPr>
            <a:endParaRPr lang="ru-RU" sz="2000" dirty="0" smtClean="0"/>
          </a:p>
          <a:p>
            <a:pPr algn="ctr">
              <a:buNone/>
            </a:pPr>
            <a:r>
              <a:rPr lang="ru-RU" sz="2000" b="1" dirty="0" smtClean="0"/>
              <a:t>Реорганизация фонда не допускается.</a:t>
            </a:r>
          </a:p>
          <a:p>
            <a:pPr>
              <a:buNone/>
            </a:pPr>
            <a:endParaRPr lang="ru-RU" sz="2000" dirty="0" smtClean="0"/>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Фонд</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424936" cy="5328592"/>
          </a:xfrm>
        </p:spPr>
        <p:txBody>
          <a:bodyPr>
            <a:normAutofit/>
          </a:bodyPr>
          <a:lstStyle/>
          <a:p>
            <a:pPr>
              <a:buNone/>
            </a:pPr>
            <a:r>
              <a:rPr lang="ru-RU" sz="2000" dirty="0" smtClean="0"/>
              <a:t>   </a:t>
            </a:r>
            <a:r>
              <a:rPr lang="ru-RU" sz="2000" b="1" dirty="0" smtClean="0"/>
              <a:t>Имущество</a:t>
            </a:r>
            <a:r>
              <a:rPr lang="ru-RU" sz="2000" dirty="0" smtClean="0"/>
              <a:t>, переданное фонду его учредителями (учредителем), является собственностью фонда. </a:t>
            </a:r>
          </a:p>
          <a:p>
            <a:pPr>
              <a:buNone/>
            </a:pPr>
            <a:endParaRPr lang="ru-RU" sz="2000" dirty="0" smtClean="0"/>
          </a:p>
          <a:p>
            <a:pPr>
              <a:buNone/>
            </a:pPr>
            <a:r>
              <a:rPr lang="ru-RU" sz="2000" dirty="0" smtClean="0"/>
              <a:t>   Учредители фонда не имеют имущественных прав в отношении созданного ими фонда и не отвечают по его обязательствам, а фонд не отвечает по обязательствам своих учредителей.</a:t>
            </a:r>
          </a:p>
          <a:p>
            <a:pPr>
              <a:buNone/>
            </a:pPr>
            <a:endParaRPr lang="ru-RU" sz="2000" dirty="0" smtClean="0"/>
          </a:p>
          <a:p>
            <a:pPr>
              <a:buNone/>
            </a:pPr>
            <a:r>
              <a:rPr lang="ru-RU" sz="2000" dirty="0" smtClean="0"/>
              <a:t>	Фонд использует имущество для целей, определенных в его уставе.</a:t>
            </a:r>
          </a:p>
          <a:p>
            <a:endParaRPr lang="ru-RU" sz="2000" dirty="0" smtClean="0"/>
          </a:p>
          <a:p>
            <a:pPr>
              <a:buNone/>
            </a:pPr>
            <a:r>
              <a:rPr lang="ru-RU" sz="2000" dirty="0" smtClean="0"/>
              <a:t>	</a:t>
            </a:r>
            <a:r>
              <a:rPr lang="ru-RU" sz="2000" b="1" dirty="0" smtClean="0"/>
              <a:t>Ежегодно фонд обязан опубликовывать отчеты об использовании своего имущества.</a:t>
            </a:r>
          </a:p>
          <a:p>
            <a:pPr>
              <a:buNone/>
            </a:pPr>
            <a:endParaRPr lang="ru-RU" sz="2000" dirty="0" smtClean="0"/>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Фонд</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424936" cy="4752528"/>
          </a:xfrm>
        </p:spPr>
        <p:txBody>
          <a:bodyPr>
            <a:normAutofit fontScale="92500" lnSpcReduction="20000"/>
          </a:bodyPr>
          <a:lstStyle/>
          <a:p>
            <a:r>
              <a:rPr lang="ru-RU" sz="2000" dirty="0" smtClean="0"/>
              <a:t>Высший коллегиальный орган фонда </a:t>
            </a:r>
            <a:r>
              <a:rPr lang="ru-RU" sz="2000" u="sng" dirty="0" smtClean="0"/>
              <a:t>избирает единоличный исполнительный орган фонда (председателя, генерального директора и т.д.) и может назначить коллегиальный исполнительный орган (правление).</a:t>
            </a:r>
          </a:p>
          <a:p>
            <a:r>
              <a:rPr lang="ru-RU" sz="2000" dirty="0" smtClean="0"/>
              <a:t>К компетенции единоличного и (или) коллегиального исполнительных органов   относится решение вопросов, не входящих в исключительную компетенцию высшего коллегиального органа фонда.</a:t>
            </a:r>
          </a:p>
          <a:p>
            <a:r>
              <a:rPr lang="ru-RU" sz="2000" u="sng" dirty="0" smtClean="0"/>
              <a:t>Лица, уполномоченные выступать от имени фонда, обязаны по требованию членов его высшего коллегиального органа, действующих в интересах фонда возместить убытки, причиненные ими фонду</a:t>
            </a:r>
            <a:r>
              <a:rPr lang="ru-RU" sz="2000" dirty="0" smtClean="0"/>
              <a:t>.</a:t>
            </a:r>
          </a:p>
          <a:p>
            <a:r>
              <a:rPr lang="ru-RU" sz="2000" dirty="0" smtClean="0"/>
              <a:t>Попечительский совет фонда является органом фонда и осуществляет надзор за деятельностью фонда, принятием другими органами фонда решений и обеспечением их исполнения, использованием средств фонда, соблюдением фондом законодательства. Попечительский совет фонда осуществляет свою деятельность на общественных началах.</a:t>
            </a:r>
          </a:p>
          <a:p>
            <a:endParaRPr lang="ru-RU" sz="2000" dirty="0" smtClean="0"/>
          </a:p>
          <a:p>
            <a:pPr>
              <a:buNone/>
            </a:pPr>
            <a:endParaRPr lang="ru-RU" sz="2000" dirty="0" smtClean="0"/>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Фонд</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424936" cy="4752528"/>
          </a:xfrm>
        </p:spPr>
        <p:txBody>
          <a:bodyPr>
            <a:normAutofit lnSpcReduction="10000"/>
          </a:bodyPr>
          <a:lstStyle/>
          <a:p>
            <a:r>
              <a:rPr lang="ru-RU" sz="2400" dirty="0"/>
              <a:t>Устав фонда </a:t>
            </a:r>
            <a:r>
              <a:rPr lang="ru-RU" sz="2400" b="1" dirty="0"/>
              <a:t>может быть изменен высшим коллегиальным органом фонда</a:t>
            </a:r>
            <a:r>
              <a:rPr lang="ru-RU" sz="2400" dirty="0"/>
              <a:t>, если уставом не </a:t>
            </a:r>
            <a:r>
              <a:rPr lang="ru-RU" sz="2400" b="1" dirty="0"/>
              <a:t>предусмотрена возможность его изменения по решению учредителя.</a:t>
            </a:r>
          </a:p>
          <a:p>
            <a:r>
              <a:rPr lang="ru-RU" sz="2400" dirty="0"/>
              <a:t>Устав фонда может быть </a:t>
            </a:r>
            <a:r>
              <a:rPr lang="ru-RU" sz="2400" b="1" dirty="0"/>
              <a:t>изменен решением суда, </a:t>
            </a:r>
            <a:r>
              <a:rPr lang="ru-RU" sz="2400" dirty="0"/>
              <a:t>принятым по заявлению органов фонда или государственного органа, уполномоченного осуществлять надзор за деятельностью фонда, в случае, если сохранение устава фонда в неизменном виде влечет последствия, которые было невозможно предвидеть при учреждении фонда, а высший коллегиальный орган фонда или учредитель фонда не изменяет его устав.</a:t>
            </a:r>
          </a:p>
          <a:p>
            <a:pPr>
              <a:buNone/>
            </a:pPr>
            <a:endParaRPr lang="ru-RU" sz="2000" dirty="0" smtClean="0"/>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Фонд</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424936" cy="5328592"/>
          </a:xfrm>
        </p:spPr>
        <p:txBody>
          <a:bodyPr>
            <a:normAutofit/>
          </a:bodyPr>
          <a:lstStyle/>
          <a:p>
            <a:r>
              <a:rPr lang="ru-RU" sz="2000" dirty="0" smtClean="0"/>
              <a:t>Фонд может быть ликвидирован только на основании решения суда, принятого по заявлению заинтересованных лиц, в случае, если:</a:t>
            </a:r>
          </a:p>
          <a:p>
            <a:r>
              <a:rPr lang="ru-RU" sz="2000" dirty="0" smtClean="0"/>
              <a:t>1) имущества фонда недостаточно для осуществления его целей и вероятность получения необходимого имущества нереальна;</a:t>
            </a:r>
          </a:p>
          <a:p>
            <a:r>
              <a:rPr lang="ru-RU" sz="2000" dirty="0" smtClean="0"/>
              <a:t>2) цели фонда не могут быть достигнуты, а необходимые изменения целей фонда не могут быть произведены;</a:t>
            </a:r>
          </a:p>
          <a:p>
            <a:r>
              <a:rPr lang="ru-RU" sz="2000" u="sng" dirty="0" smtClean="0"/>
              <a:t>3) фонд в своей деятельности уклоняется от целей, предусмотренных уставом;</a:t>
            </a:r>
          </a:p>
          <a:p>
            <a:r>
              <a:rPr lang="ru-RU" sz="2000" u="sng" dirty="0" smtClean="0"/>
              <a:t>4) в других случаях, предусмотренных законом.</a:t>
            </a:r>
          </a:p>
          <a:p>
            <a:pPr>
              <a:buNone/>
            </a:pPr>
            <a:r>
              <a:rPr lang="ru-RU" sz="2000" dirty="0" smtClean="0"/>
              <a:t>   В случае ликвидации фонда его имущество, оставшееся после удовлетворения требований кредиторов, направляется на цели, указанные в уставе фонда, за исключением случаев, если законом предусмотрен возврат такого имущества учредителям фонда.</a:t>
            </a:r>
          </a:p>
          <a:p>
            <a:pPr>
              <a:buNone/>
            </a:pPr>
            <a:endParaRPr lang="ru-RU" sz="2000" dirty="0" smtClean="0"/>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Фонд</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424936" cy="5328592"/>
          </a:xfrm>
        </p:spPr>
        <p:txBody>
          <a:bodyPr>
            <a:normAutofit/>
          </a:bodyPr>
          <a:lstStyle/>
          <a:p>
            <a:r>
              <a:rPr lang="ru-RU" sz="2000" b="1" dirty="0" smtClean="0"/>
              <a:t>унитарная некоммерческая организация, созданная собственником для осуществления управленческих, социально-культурных или иных функций некоммерческого характера</a:t>
            </a:r>
            <a:r>
              <a:rPr lang="ru-RU" sz="2000" dirty="0" smtClean="0"/>
              <a:t>.</a:t>
            </a:r>
          </a:p>
          <a:p>
            <a:r>
              <a:rPr lang="ru-RU" sz="2000" dirty="0" smtClean="0"/>
              <a:t>Учредитель является собственником имущества созданного им учреждения. На имущество, закрепленное собственником за учреждением и приобретенное учреждением по иным основаниям, оно приобретает право оперативного управления.</a:t>
            </a:r>
          </a:p>
          <a:p>
            <a:r>
              <a:rPr lang="ru-RU" sz="2000" dirty="0" smtClean="0"/>
              <a:t>Учреждение может быть </a:t>
            </a:r>
            <a:r>
              <a:rPr lang="ru-RU" sz="2000" b="1" dirty="0" smtClean="0"/>
              <a:t>создано гражданином или юридическим лицом (частное учреждение) </a:t>
            </a:r>
            <a:r>
              <a:rPr lang="ru-RU" sz="2000" dirty="0" smtClean="0"/>
              <a:t>либо соответственно Российской Федерацией, субъектом Российской Федерации, муниципальным образованием (государственное учреждение, муниципальное учреждение).</a:t>
            </a:r>
          </a:p>
          <a:p>
            <a:endParaRPr lang="ru-RU" sz="2000" b="1" dirty="0" smtClean="0"/>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Учреждение</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424936" cy="5328592"/>
          </a:xfrm>
        </p:spPr>
        <p:txBody>
          <a:bodyPr>
            <a:normAutofit/>
          </a:bodyPr>
          <a:lstStyle/>
          <a:p>
            <a:r>
              <a:rPr lang="ru-RU" b="1" dirty="0" smtClean="0"/>
              <a:t>При создании учреждения не допускается </a:t>
            </a:r>
            <a:r>
              <a:rPr lang="ru-RU" b="1" dirty="0" err="1" smtClean="0"/>
              <a:t>соучредительство</a:t>
            </a:r>
            <a:r>
              <a:rPr lang="ru-RU" b="1" dirty="0" smtClean="0"/>
              <a:t> нескольких лиц.</a:t>
            </a:r>
          </a:p>
          <a:p>
            <a:r>
              <a:rPr lang="ru-RU" b="1" i="1" dirty="0"/>
              <a:t>Такое учреждение,</a:t>
            </a:r>
            <a:r>
              <a:rPr lang="ru-RU" dirty="0"/>
              <a:t> за исключением государственного или муниципального учреждения, </a:t>
            </a:r>
            <a:r>
              <a:rPr lang="ru-RU" b="1" i="1" dirty="0"/>
              <a:t>по решению своих учредителей может быть преобразовано в </a:t>
            </a:r>
            <a:r>
              <a:rPr lang="ru-RU" b="1" i="1" u="sng" dirty="0"/>
              <a:t>автономную некоммерческую организацию или фонд.</a:t>
            </a:r>
            <a:endParaRPr lang="ru-RU" u="sng" dirty="0"/>
          </a:p>
          <a:p>
            <a:endParaRPr lang="ru-RU" sz="2000" b="1" dirty="0" smtClean="0"/>
          </a:p>
          <a:p>
            <a:endParaRPr lang="ru-RU" sz="2000" b="1" dirty="0" smtClean="0"/>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Учреждение</a:t>
            </a:r>
            <a:endParaRPr lang="ru-RU" dirty="0"/>
          </a:p>
        </p:txBody>
      </p:sp>
    </p:spTree>
    <p:extLst>
      <p:ext uri="{BB962C8B-B14F-4D97-AF65-F5344CB8AC3E}">
        <p14:creationId xmlns="" xmlns:p14="http://schemas.microsoft.com/office/powerpoint/2010/main" val="1380556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424936" cy="5328592"/>
          </a:xfrm>
        </p:spPr>
        <p:txBody>
          <a:bodyPr>
            <a:normAutofit lnSpcReduction="10000"/>
          </a:bodyPr>
          <a:lstStyle/>
          <a:p>
            <a:r>
              <a:rPr lang="ru-RU" sz="2000" dirty="0" smtClean="0"/>
              <a:t>Учреждение отвечает по своим обязательствам находящимися в его распоряжении денежными средствами, а в случаях, установленных законом, также иным имуществом. При недостаточности указанных денежных средств или имущества субсидиарную ответственность по обязательствам учреждения несет собственник соответствующего имущества.</a:t>
            </a:r>
          </a:p>
          <a:p>
            <a:r>
              <a:rPr lang="ru-RU" sz="2000" b="1" dirty="0" smtClean="0"/>
              <a:t>Учредитель назначает его руководителя, являющегося органом учреждения. </a:t>
            </a:r>
            <a:r>
              <a:rPr lang="ru-RU" sz="2000" dirty="0" smtClean="0"/>
              <a:t>В случаях и в порядке, которые предусмотрены законом, руководитель государственного или муниципального учреждения может избираться его коллегиальным органом и утверждаться его учредителем.</a:t>
            </a:r>
          </a:p>
          <a:p>
            <a:r>
              <a:rPr lang="ru-RU" sz="2000" b="1" dirty="0" smtClean="0"/>
              <a:t>По решению учредителя могут быть созданы коллегиальные органы, подотчетные учредителю. </a:t>
            </a:r>
            <a:r>
              <a:rPr lang="ru-RU" sz="2000" dirty="0" smtClean="0"/>
              <a:t>Компетенция коллегиальных органов учреждения, порядок их создания и принятия ими решений определяются законом и уставом.</a:t>
            </a:r>
          </a:p>
          <a:p>
            <a:endParaRPr lang="ru-RU" sz="2000" b="1" dirty="0" smtClean="0"/>
          </a:p>
        </p:txBody>
      </p:sp>
      <p:sp>
        <p:nvSpPr>
          <p:cNvPr id="4" name="Заголовок 1"/>
          <p:cNvSpPr txBox="1">
            <a:spLocks/>
          </p:cNvSpPr>
          <p:nvPr/>
        </p:nvSpPr>
        <p:spPr>
          <a:xfrm>
            <a:off x="0" y="0"/>
            <a:ext cx="9144000" cy="12687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Учреждение</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424936" cy="5328592"/>
          </a:xfrm>
        </p:spPr>
        <p:txBody>
          <a:bodyPr>
            <a:normAutofit fontScale="92500"/>
          </a:bodyPr>
          <a:lstStyle/>
          <a:p>
            <a:r>
              <a:rPr lang="ru-RU" sz="2000" b="1" dirty="0" smtClean="0"/>
              <a:t>унитарная некоммерческая организация, не имеющая членства и созданная на основе имущественных взносов граждан и (или) юридических лиц в целях предоставления услуг в сферах образования, здравоохранения, культуры, науки и иных сферах некоммерческой деятельности.</a:t>
            </a:r>
          </a:p>
          <a:p>
            <a:r>
              <a:rPr lang="ru-RU" sz="2000" dirty="0"/>
              <a:t>АНО </a:t>
            </a:r>
            <a:r>
              <a:rPr lang="ru-RU" sz="2000" b="1" dirty="0"/>
              <a:t>вправе заниматься предпринимательской деятельностью</a:t>
            </a:r>
            <a:r>
              <a:rPr lang="ru-RU" sz="2000" dirty="0"/>
              <a:t>, необходимой для достижения целей, ради которых она создана, и соответствующей этим целям, создавая для осуществления предпринимательской деятельности хозяйственные общества или участвуя в них.</a:t>
            </a:r>
          </a:p>
          <a:p>
            <a:r>
              <a:rPr lang="ru-RU" sz="2000" b="1" dirty="0"/>
              <a:t>Лицо может по своему усмотрению выйти из состава учредителей.</a:t>
            </a:r>
            <a:endParaRPr lang="ru-RU" sz="2000" dirty="0"/>
          </a:p>
          <a:p>
            <a:r>
              <a:rPr lang="ru-RU" sz="2000" dirty="0"/>
              <a:t>По </a:t>
            </a:r>
            <a:r>
              <a:rPr lang="ru-RU" sz="2000" dirty="0" smtClean="0"/>
              <a:t>единогласному решению </a:t>
            </a:r>
            <a:r>
              <a:rPr lang="ru-RU" sz="2000" dirty="0"/>
              <a:t>в состав ее учредителей могут быть приняты новые лица.</a:t>
            </a:r>
          </a:p>
          <a:p>
            <a:r>
              <a:rPr lang="ru-RU" sz="2000" dirty="0"/>
              <a:t>Автономная некоммерческая организация по решению своих учредителей может быть преобразована в фонд</a:t>
            </a:r>
            <a:r>
              <a:rPr lang="ru-RU" sz="2000" dirty="0" smtClean="0"/>
              <a:t>.</a:t>
            </a:r>
          </a:p>
          <a:p>
            <a:endParaRPr lang="ru-RU" sz="2000" dirty="0"/>
          </a:p>
          <a:p>
            <a:endParaRPr lang="ru-RU" sz="2000" b="1" dirty="0" smtClean="0"/>
          </a:p>
        </p:txBody>
      </p:sp>
      <p:sp>
        <p:nvSpPr>
          <p:cNvPr id="4" name="Заголовок 1"/>
          <p:cNvSpPr txBox="1">
            <a:spLocks/>
          </p:cNvSpPr>
          <p:nvPr/>
        </p:nvSpPr>
        <p:spPr>
          <a:xfrm>
            <a:off x="0" y="413054"/>
            <a:ext cx="8244408" cy="908720"/>
          </a:xfrm>
          <a:prstGeom prst="rect">
            <a:avLst/>
          </a:prstGeom>
        </p:spPr>
        <p:txBody>
          <a:bodyPr vert="horz" anchor="b">
            <a:normAutofit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800" dirty="0" smtClean="0"/>
              <a:t>Автономная некоммерческая организация</a:t>
            </a:r>
            <a:endParaRPr lang="ru-RU" sz="2800"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424936" cy="4752528"/>
          </a:xfrm>
        </p:spPr>
        <p:txBody>
          <a:bodyPr>
            <a:normAutofit lnSpcReduction="10000"/>
          </a:bodyPr>
          <a:lstStyle/>
          <a:p>
            <a:r>
              <a:rPr lang="ru-RU" sz="2000" dirty="0" smtClean="0"/>
              <a:t>Управление деятельностью автономной некоммерческой организации осуществляют ее учредители в порядке, установленном ее уставом, утвержденным ее учредителями.</a:t>
            </a:r>
          </a:p>
          <a:p>
            <a:r>
              <a:rPr lang="ru-RU" sz="2000" dirty="0" smtClean="0"/>
              <a:t>По решению учредителей (учредителя) автономной некоммерческой организации в ней может быть создан постоянно действующий коллегиальный орган (органы), компетенция которого устанавливается уставом автономной некоммерческой организации.</a:t>
            </a:r>
          </a:p>
          <a:p>
            <a:r>
              <a:rPr lang="ru-RU" sz="2000" dirty="0" smtClean="0"/>
              <a:t>Учредители (учредитель) автономной некоммерческой организации назначают единоличный исполнительный орган автономной некоммерческой организации (председателя, генерального директора и т.п.). </a:t>
            </a:r>
            <a:r>
              <a:rPr lang="ru-RU" sz="2000" b="1" u="sng" dirty="0" smtClean="0"/>
              <a:t>Единоличным исполнительным органом автономной некоммерческой организации может быть назначен один из ее учредителей-граждан.</a:t>
            </a:r>
          </a:p>
          <a:p>
            <a:endParaRPr lang="ru-RU" sz="2000" dirty="0" smtClean="0"/>
          </a:p>
        </p:txBody>
      </p:sp>
      <p:sp>
        <p:nvSpPr>
          <p:cNvPr id="4" name="Заголовок 1"/>
          <p:cNvSpPr txBox="1">
            <a:spLocks/>
          </p:cNvSpPr>
          <p:nvPr/>
        </p:nvSpPr>
        <p:spPr>
          <a:xfrm>
            <a:off x="467544" y="404664"/>
            <a:ext cx="8676456" cy="908720"/>
          </a:xfrm>
          <a:prstGeom prst="rect">
            <a:avLst/>
          </a:prstGeom>
        </p:spPr>
        <p:txBody>
          <a:bodyPr vert="horz" anchor="b">
            <a:normAutofit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800" dirty="0" smtClean="0"/>
              <a:t>Автономная некоммерческая организация</a:t>
            </a:r>
            <a:endParaRPr lang="ru-RU" sz="2800"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778968"/>
          </a:xfrm>
        </p:spPr>
        <p:txBody>
          <a:bodyPr>
            <a:normAutofit/>
          </a:bodyPr>
          <a:lstStyle/>
          <a:p>
            <a:endParaRPr lang="ru-RU" dirty="0" smtClean="0"/>
          </a:p>
          <a:p>
            <a:endParaRPr lang="ru-RU" dirty="0"/>
          </a:p>
          <a:p>
            <a:endParaRPr lang="ru-RU" dirty="0"/>
          </a:p>
        </p:txBody>
      </p:sp>
      <p:sp>
        <p:nvSpPr>
          <p:cNvPr id="4" name="Заголовок 1"/>
          <p:cNvSpPr txBox="1">
            <a:spLocks/>
          </p:cNvSpPr>
          <p:nvPr/>
        </p:nvSpPr>
        <p:spPr>
          <a:xfrm>
            <a:off x="395536" y="404664"/>
            <a:ext cx="8183880" cy="64807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Правовые основания</a:t>
            </a:r>
            <a:endParaRPr lang="ru-RU" dirty="0"/>
          </a:p>
        </p:txBody>
      </p:sp>
      <p:sp>
        <p:nvSpPr>
          <p:cNvPr id="6" name="Прямоугольник 5"/>
          <p:cNvSpPr/>
          <p:nvPr/>
        </p:nvSpPr>
        <p:spPr>
          <a:xfrm>
            <a:off x="395536" y="1050873"/>
            <a:ext cx="8458645" cy="5016758"/>
          </a:xfrm>
          <a:prstGeom prst="rect">
            <a:avLst/>
          </a:prstGeom>
        </p:spPr>
        <p:txBody>
          <a:bodyPr wrap="square">
            <a:spAutoFit/>
          </a:bodyPr>
          <a:lstStyle/>
          <a:p>
            <a:pPr marL="285750" indent="-285750">
              <a:buFont typeface="Arial" panose="020B0604020202020204" pitchFamily="34" charset="0"/>
              <a:buChar char="•"/>
            </a:pPr>
            <a:r>
              <a:rPr lang="ru-RU" sz="1600" b="1" dirty="0" smtClean="0"/>
              <a:t>к </a:t>
            </a:r>
            <a:r>
              <a:rPr lang="ru-RU" sz="1600" b="1" dirty="0"/>
              <a:t>политическим партия</a:t>
            </a:r>
            <a:r>
              <a:rPr lang="ru-RU" sz="1600" dirty="0"/>
              <a:t>м, к созданным в качестве юридических лиц </a:t>
            </a:r>
            <a:r>
              <a:rPr lang="ru-RU" sz="1600" b="1" dirty="0"/>
              <a:t>профессиональным союзам (профсоюзным организациям), общественным движениям, органам общественной самодеятельности и территориальным общественным самоуправлениям</a:t>
            </a:r>
            <a:r>
              <a:rPr lang="ru-RU" sz="1600" dirty="0"/>
              <a:t> - </a:t>
            </a:r>
            <a:r>
              <a:rPr lang="ru-RU" sz="1600" b="1" u="sng" dirty="0"/>
              <a:t>об общественных организациях </a:t>
            </a:r>
            <a:r>
              <a:rPr lang="ru-RU" sz="1600" dirty="0"/>
              <a:t>(статьи 123.4 </a:t>
            </a:r>
            <a:r>
              <a:rPr lang="ru-RU" sz="1600" dirty="0" smtClean="0"/>
              <a:t>– </a:t>
            </a:r>
          </a:p>
          <a:p>
            <a:pPr marL="285750" indent="-285750">
              <a:buFont typeface="Arial" panose="020B0604020202020204" pitchFamily="34" charset="0"/>
              <a:buChar char="•"/>
            </a:pPr>
            <a:r>
              <a:rPr lang="ru-RU" sz="1600" b="1" dirty="0" smtClean="0"/>
              <a:t>к </a:t>
            </a:r>
            <a:r>
              <a:rPr lang="ru-RU" sz="1600" b="1" dirty="0"/>
              <a:t>некоммерческим партнерствам, объединениям работодателей, объединениям профессиональных союзов, кооперативов и общественных организаций, торгово-промышленным, нотариальным и адвокатским палатам </a:t>
            </a:r>
            <a:r>
              <a:rPr lang="ru-RU" sz="1600" dirty="0"/>
              <a:t>- </a:t>
            </a:r>
            <a:r>
              <a:rPr lang="ru-RU" sz="1600" b="1" u="sng" dirty="0"/>
              <a:t>об ассоциациях (союзах)</a:t>
            </a:r>
            <a:r>
              <a:rPr lang="ru-RU" sz="1600" dirty="0"/>
              <a:t> (статьи 123.8 - 123.11</a:t>
            </a:r>
            <a:r>
              <a:rPr lang="ru-RU" sz="1600" dirty="0" smtClean="0"/>
              <a:t>);</a:t>
            </a:r>
          </a:p>
          <a:p>
            <a:pPr marL="285750" indent="-285750">
              <a:buFont typeface="Arial" panose="020B0604020202020204" pitchFamily="34" charset="0"/>
              <a:buChar char="•"/>
            </a:pPr>
            <a:r>
              <a:rPr lang="ru-RU" sz="1600" b="1" dirty="0" smtClean="0"/>
              <a:t>к </a:t>
            </a:r>
            <a:r>
              <a:rPr lang="ru-RU" sz="1600" b="1" dirty="0"/>
              <a:t>товариществам собственников жилья, садоводческим, огородническим и дачным некоммерческим товариществам </a:t>
            </a:r>
            <a:r>
              <a:rPr lang="ru-RU" sz="1600" dirty="0"/>
              <a:t>- </a:t>
            </a:r>
            <a:r>
              <a:rPr lang="ru-RU" sz="1600" b="1" dirty="0"/>
              <a:t>о товариществах собственников </a:t>
            </a:r>
            <a:r>
              <a:rPr lang="ru-RU" sz="1600" b="1" i="1" dirty="0"/>
              <a:t>недвижимости </a:t>
            </a:r>
            <a:r>
              <a:rPr lang="ru-RU" sz="1600" dirty="0"/>
              <a:t>(статьи 123.12 - 123.14</a:t>
            </a:r>
            <a:r>
              <a:rPr lang="ru-RU" sz="1600" dirty="0" smtClean="0"/>
              <a:t>);</a:t>
            </a:r>
          </a:p>
          <a:p>
            <a:pPr marL="285750" indent="-285750">
              <a:buFont typeface="Arial" panose="020B0604020202020204" pitchFamily="34" charset="0"/>
              <a:buChar char="•"/>
            </a:pPr>
            <a:r>
              <a:rPr lang="ru-RU" sz="1600" b="1" dirty="0" smtClean="0"/>
              <a:t>к </a:t>
            </a:r>
            <a:r>
              <a:rPr lang="ru-RU" sz="1600" b="1" dirty="0"/>
              <a:t>общественным и благотворительным фондам </a:t>
            </a:r>
            <a:r>
              <a:rPr lang="ru-RU" sz="1600" dirty="0"/>
              <a:t>- </a:t>
            </a:r>
            <a:r>
              <a:rPr lang="ru-RU" sz="1600" b="1" u="sng" dirty="0"/>
              <a:t>о фондах </a:t>
            </a:r>
            <a:r>
              <a:rPr lang="ru-RU" sz="1600" dirty="0"/>
              <a:t>(статьи 123.17 - 123.20</a:t>
            </a:r>
            <a:r>
              <a:rPr lang="ru-RU" sz="1600" dirty="0" smtClean="0"/>
              <a:t>);</a:t>
            </a:r>
          </a:p>
          <a:p>
            <a:pPr marL="285750" indent="-285750">
              <a:buFont typeface="Arial" panose="020B0604020202020204" pitchFamily="34" charset="0"/>
              <a:buChar char="•"/>
            </a:pPr>
            <a:r>
              <a:rPr lang="ru-RU" sz="1600" b="1" dirty="0" smtClean="0"/>
              <a:t>к </a:t>
            </a:r>
            <a:r>
              <a:rPr lang="ru-RU" sz="1600" b="1" dirty="0"/>
              <a:t>государственным академиям наук </a:t>
            </a:r>
            <a:r>
              <a:rPr lang="ru-RU" sz="1600" dirty="0"/>
              <a:t>- </a:t>
            </a:r>
            <a:r>
              <a:rPr lang="ru-RU" sz="1600" b="1" u="sng" dirty="0"/>
              <a:t>о государственных учреждениях</a:t>
            </a:r>
            <a:r>
              <a:rPr lang="ru-RU" sz="1600" dirty="0"/>
              <a:t> (статьи 123.21 и 123.22</a:t>
            </a:r>
            <a:r>
              <a:rPr lang="ru-RU" sz="1600" dirty="0" smtClean="0"/>
              <a:t>);</a:t>
            </a:r>
          </a:p>
          <a:p>
            <a:pPr marL="285750" indent="-285750">
              <a:buFont typeface="Arial" panose="020B0604020202020204" pitchFamily="34" charset="0"/>
              <a:buChar char="•"/>
            </a:pPr>
            <a:r>
              <a:rPr lang="ru-RU" sz="1600" b="1" dirty="0" smtClean="0"/>
              <a:t>к </a:t>
            </a:r>
            <a:r>
              <a:rPr lang="ru-RU" sz="1600" b="1" dirty="0"/>
              <a:t>общественным учреждениям </a:t>
            </a:r>
            <a:r>
              <a:rPr lang="ru-RU" sz="1600" dirty="0"/>
              <a:t>- </a:t>
            </a:r>
            <a:r>
              <a:rPr lang="ru-RU" sz="1600" b="1" u="sng" dirty="0"/>
              <a:t>о частных учреждениях </a:t>
            </a:r>
            <a:r>
              <a:rPr lang="ru-RU" sz="1600" dirty="0"/>
              <a:t>(статьи 123.21 и 123.23</a:t>
            </a:r>
            <a:r>
              <a:rPr lang="ru-RU" sz="1600" dirty="0" smtClean="0"/>
              <a:t>).</a:t>
            </a:r>
            <a:endParaRPr lang="ru-RU" sz="1600" dirty="0"/>
          </a:p>
        </p:txBody>
      </p:sp>
    </p:spTree>
    <p:extLst>
      <p:ext uri="{BB962C8B-B14F-4D97-AF65-F5344CB8AC3E}">
        <p14:creationId xmlns="" xmlns:p14="http://schemas.microsoft.com/office/powerpoint/2010/main" val="2849304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340768"/>
            <a:ext cx="8424935" cy="5184576"/>
          </a:xfrm>
        </p:spPr>
        <p:txBody>
          <a:bodyPr>
            <a:normAutofit fontScale="85000" lnSpcReduction="20000"/>
          </a:bodyPr>
          <a:lstStyle/>
          <a:p>
            <a:pPr>
              <a:buNone/>
            </a:pPr>
            <a:r>
              <a:rPr lang="ru-RU" dirty="0" smtClean="0"/>
              <a:t>   Юридическое лицо считается фактически прекратившим свою деятельность и подлежит исключению из ЕГРЮЛ, если в течение двенадцати месяцев, предшествующих его исключению, </a:t>
            </a:r>
            <a:r>
              <a:rPr lang="ru-RU" b="1" dirty="0" smtClean="0"/>
              <a:t>не представляло документы отчетности в ФНС и не осуществляло операций хотя бы по одному банковскому счету</a:t>
            </a:r>
            <a:r>
              <a:rPr lang="ru-RU" dirty="0" smtClean="0"/>
              <a:t>.</a:t>
            </a:r>
          </a:p>
          <a:p>
            <a:r>
              <a:rPr lang="ru-RU" dirty="0" smtClean="0"/>
              <a:t>Исключение недействующего юридического лица из ЕГРЮЛ влечет правовые последствия, </a:t>
            </a:r>
            <a:r>
              <a:rPr lang="ru-RU" b="1" dirty="0" smtClean="0"/>
              <a:t>применительно к ликвидированным юридическим лицам</a:t>
            </a:r>
            <a:r>
              <a:rPr lang="ru-RU" dirty="0" smtClean="0"/>
              <a:t>.</a:t>
            </a:r>
          </a:p>
          <a:p>
            <a:r>
              <a:rPr lang="ru-RU" dirty="0" smtClean="0"/>
              <a:t>Исключение недействующего юридического лица из ЕГРЮЛ </a:t>
            </a:r>
            <a:r>
              <a:rPr lang="ru-RU" b="1" dirty="0" smtClean="0"/>
              <a:t>не препятствует привлечению к ответственности лиц</a:t>
            </a:r>
            <a:r>
              <a:rPr lang="ru-RU" dirty="0" smtClean="0"/>
              <a:t>, указанных в статье 53.1 настоящего Кодекса."</a:t>
            </a:r>
          </a:p>
          <a:p>
            <a:endParaRPr lang="ru-RU" dirty="0"/>
          </a:p>
        </p:txBody>
      </p:sp>
      <p:sp>
        <p:nvSpPr>
          <p:cNvPr id="4" name="Заголовок 1"/>
          <p:cNvSpPr txBox="1">
            <a:spLocks/>
          </p:cNvSpPr>
          <p:nvPr/>
        </p:nvSpPr>
        <p:spPr>
          <a:xfrm>
            <a:off x="-28508" y="404664"/>
            <a:ext cx="9144000" cy="936104"/>
          </a:xfrm>
          <a:prstGeom prst="rect">
            <a:avLst/>
          </a:prstGeom>
        </p:spPr>
        <p:txBody>
          <a:bodyPr vert="horz" anchor="b">
            <a:normAutofit fontScale="92500" lnSpcReduction="2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Прекращение недействующего юридического лица</a:t>
            </a:r>
            <a:endParaRPr lang="ru-RU" dirty="0"/>
          </a:p>
        </p:txBody>
      </p:sp>
    </p:spTree>
    <p:extLst>
      <p:ext uri="{BB962C8B-B14F-4D97-AF65-F5344CB8AC3E}">
        <p14:creationId xmlns="" xmlns:p14="http://schemas.microsoft.com/office/powerpoint/2010/main" val="942116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778968"/>
          </a:xfrm>
        </p:spPr>
        <p:txBody>
          <a:bodyPr>
            <a:normAutofit/>
          </a:bodyPr>
          <a:lstStyle/>
          <a:p>
            <a:pPr algn="just"/>
            <a:endParaRPr lang="ru-RU" dirty="0" smtClean="0"/>
          </a:p>
          <a:p>
            <a:pPr algn="just"/>
            <a:endParaRPr lang="ru-RU" dirty="0"/>
          </a:p>
          <a:p>
            <a:pPr algn="just"/>
            <a:r>
              <a:rPr lang="ru-RU" b="1" dirty="0" smtClean="0"/>
              <a:t>С 01.05.2014 </a:t>
            </a:r>
            <a:r>
              <a:rPr lang="ru-RU" dirty="0" smtClean="0"/>
              <a:t>отменяется </a:t>
            </a:r>
            <a:r>
              <a:rPr lang="ru-RU" dirty="0"/>
              <a:t>обязанность юридических лиц </a:t>
            </a:r>
            <a:r>
              <a:rPr lang="ru-RU" dirty="0" smtClean="0"/>
              <a:t>по </a:t>
            </a:r>
            <a:r>
              <a:rPr lang="ru-RU" dirty="0"/>
              <a:t>уведомлению государственных внебюджетных фондов об открытии (закрытии) банковского счета.</a:t>
            </a:r>
          </a:p>
          <a:p>
            <a:pPr algn="just"/>
            <a:r>
              <a:rPr lang="ru-RU" b="1" dirty="0" smtClean="0"/>
              <a:t>С 02.05.2014  </a:t>
            </a:r>
            <a:r>
              <a:rPr lang="ru-RU" dirty="0"/>
              <a:t>отменяется обязанность </a:t>
            </a:r>
            <a:r>
              <a:rPr lang="ru-RU" dirty="0" smtClean="0"/>
              <a:t>сообщать </a:t>
            </a:r>
            <a:r>
              <a:rPr lang="ru-RU" dirty="0"/>
              <a:t>в  налоговую инспекцию об открытии (закрытии) счетов, в том числе лицевых. </a:t>
            </a:r>
            <a:endParaRPr lang="ru-RU" dirty="0" smtClean="0"/>
          </a:p>
          <a:p>
            <a:pPr marL="0" indent="0" algn="ctr">
              <a:buNone/>
            </a:pPr>
            <a:r>
              <a:rPr lang="ru-RU" sz="2000" i="1" dirty="0" smtClean="0"/>
              <a:t>Такая </a:t>
            </a:r>
            <a:r>
              <a:rPr lang="ru-RU" sz="1800" i="1" dirty="0" smtClean="0"/>
              <a:t>обязанность </a:t>
            </a:r>
            <a:r>
              <a:rPr lang="ru-RU" sz="1800" i="1" dirty="0"/>
              <a:t>по представлению упомянутых сведений в инспекцию </a:t>
            </a:r>
            <a:r>
              <a:rPr lang="ru-RU" sz="1800" i="1" dirty="0" smtClean="0"/>
              <a:t>сохраняется </a:t>
            </a:r>
            <a:r>
              <a:rPr lang="ru-RU" sz="1800" i="1" dirty="0"/>
              <a:t>только для кредитных организаций.</a:t>
            </a:r>
          </a:p>
          <a:p>
            <a:endParaRPr lang="ru-RU" sz="2000" i="1" dirty="0"/>
          </a:p>
        </p:txBody>
      </p:sp>
      <p:sp>
        <p:nvSpPr>
          <p:cNvPr id="4" name="Заголовок 1"/>
          <p:cNvSpPr txBox="1">
            <a:spLocks/>
          </p:cNvSpPr>
          <p:nvPr/>
        </p:nvSpPr>
        <p:spPr>
          <a:xfrm>
            <a:off x="395536" y="404664"/>
            <a:ext cx="8183880" cy="64807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Иные изменения</a:t>
            </a:r>
            <a:endParaRPr lang="ru-RU" dirty="0"/>
          </a:p>
        </p:txBody>
      </p:sp>
    </p:spTree>
    <p:extLst>
      <p:ext uri="{BB962C8B-B14F-4D97-AF65-F5344CB8AC3E}">
        <p14:creationId xmlns="" xmlns:p14="http://schemas.microsoft.com/office/powerpoint/2010/main" val="39895246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778968"/>
          </a:xfrm>
        </p:spPr>
        <p:txBody>
          <a:bodyPr>
            <a:normAutofit fontScale="62500" lnSpcReduction="20000"/>
          </a:bodyPr>
          <a:lstStyle/>
          <a:p>
            <a:pPr algn="just"/>
            <a:endParaRPr lang="ru-RU" dirty="0" smtClean="0"/>
          </a:p>
          <a:p>
            <a:pPr algn="just"/>
            <a:endParaRPr lang="ru-RU" dirty="0"/>
          </a:p>
          <a:p>
            <a:r>
              <a:rPr lang="ru-RU" sz="2000" dirty="0"/>
              <a:t>Статья 17. Преобразование некоммерческой организации</a:t>
            </a:r>
          </a:p>
          <a:p>
            <a:pPr marL="0" indent="0">
              <a:buNone/>
            </a:pPr>
            <a:r>
              <a:rPr lang="ru-RU" sz="2000" dirty="0"/>
              <a:t> </a:t>
            </a:r>
          </a:p>
          <a:p>
            <a:r>
              <a:rPr lang="ru-RU" sz="2000" dirty="0"/>
              <a:t>1. </a:t>
            </a:r>
            <a:r>
              <a:rPr lang="ru-RU" sz="2000" u="sng" dirty="0"/>
              <a:t>Некоммерческое партнерство</a:t>
            </a:r>
            <a:r>
              <a:rPr lang="ru-RU" sz="2000" dirty="0"/>
              <a:t> вправе преобразоваться </a:t>
            </a:r>
            <a:r>
              <a:rPr lang="ru-RU" sz="2000" b="1" dirty="0"/>
              <a:t>в фонд или автономную некоммерческую организацию, а также в хозяйственное общество</a:t>
            </a:r>
            <a:r>
              <a:rPr lang="ru-RU" sz="2000" dirty="0"/>
              <a:t> в случаях и порядке, которые установлены федеральным законом</a:t>
            </a:r>
            <a:r>
              <a:rPr lang="ru-RU" sz="2000" dirty="0" smtClean="0"/>
              <a:t>. Если Вы не хотите с 01.09.2014 относится к ассоциациям, то преобразование нужно сделать сейчас.</a:t>
            </a:r>
            <a:endParaRPr lang="ru-RU" sz="2000" dirty="0"/>
          </a:p>
          <a:p>
            <a:r>
              <a:rPr lang="ru-RU" sz="2000" dirty="0"/>
              <a:t>2. </a:t>
            </a:r>
            <a:r>
              <a:rPr lang="ru-RU" sz="2000" u="sng" dirty="0"/>
              <a:t>Частное учреждение </a:t>
            </a:r>
            <a:r>
              <a:rPr lang="ru-RU" sz="2000" dirty="0"/>
              <a:t>может быть преобразовано в </a:t>
            </a:r>
            <a:r>
              <a:rPr lang="ru-RU" sz="2000" b="1" dirty="0"/>
              <a:t>фонд, автономную некоммерческую организацию, хозяйственное общество. </a:t>
            </a:r>
            <a:endParaRPr lang="ru-RU" sz="2000" dirty="0"/>
          </a:p>
          <a:p>
            <a:r>
              <a:rPr lang="ru-RU" sz="2000" dirty="0"/>
              <a:t>3. </a:t>
            </a:r>
            <a:r>
              <a:rPr lang="ru-RU" sz="2000" u="sng" dirty="0"/>
              <a:t>Автономная некоммерческая организация</a:t>
            </a:r>
            <a:r>
              <a:rPr lang="ru-RU" sz="2000" dirty="0"/>
              <a:t> вправе преобразоваться в</a:t>
            </a:r>
            <a:r>
              <a:rPr lang="ru-RU" sz="2000" b="1" dirty="0"/>
              <a:t> фонд.</a:t>
            </a:r>
            <a:endParaRPr lang="ru-RU" sz="2000" dirty="0"/>
          </a:p>
          <a:p>
            <a:r>
              <a:rPr lang="ru-RU" sz="2000" dirty="0"/>
              <a:t>4. </a:t>
            </a:r>
            <a:r>
              <a:rPr lang="ru-RU" sz="2000" u="sng" dirty="0"/>
              <a:t>Ассоциация (союз) </a:t>
            </a:r>
            <a:r>
              <a:rPr lang="ru-RU" sz="2000" dirty="0"/>
              <a:t>вправе преобразоваться в некоммерческую организацию в одной из организационно-правовых форм, указанных в пункте 5 статьи 121 Гражданского кодекса Российской Федерации, а именно в общественную организацию, автономную некоммерческую организацию, некоммерческое партнерство или фонд.</a:t>
            </a:r>
          </a:p>
          <a:p>
            <a:r>
              <a:rPr lang="ru-RU" sz="2000" dirty="0"/>
              <a:t>5. </a:t>
            </a:r>
            <a:r>
              <a:rPr lang="ru-RU" sz="2000" u="sng" dirty="0"/>
              <a:t>Решение о преобразовании некоммерческого партнерства принимается учредителями единогласно, ассоциации (союза) - всеми членами, заключившими договор о ее создании</a:t>
            </a:r>
            <a:r>
              <a:rPr lang="ru-RU" sz="2000" dirty="0"/>
              <a:t>.</a:t>
            </a:r>
          </a:p>
          <a:p>
            <a:r>
              <a:rPr lang="ru-RU" sz="2000" u="sng" dirty="0"/>
              <a:t>Решение о преобразовании частного учреждения принимается его собственником.</a:t>
            </a:r>
            <a:endParaRPr lang="ru-RU" sz="2000" dirty="0"/>
          </a:p>
          <a:p>
            <a:r>
              <a:rPr lang="ru-RU" sz="2000" u="sng" dirty="0"/>
              <a:t>Решение о преобразовании автономной некоммерческой организации принимается ее высшим органом управления</a:t>
            </a:r>
            <a:r>
              <a:rPr lang="ru-RU" sz="2000" dirty="0"/>
              <a:t> в порядке, предусмотренном уставом автономной некоммерческой организации.</a:t>
            </a:r>
          </a:p>
          <a:p>
            <a:r>
              <a:rPr lang="ru-RU" sz="2000" dirty="0"/>
              <a:t>6. При преобразовании некоммерческой организации к вновь возникшей организации переходят права и обязанности реорганизованной некоммерческой организации в соответствии с передаточным актом.</a:t>
            </a:r>
          </a:p>
          <a:p>
            <a:r>
              <a:rPr lang="ru-RU" sz="2000" b="1" i="1" dirty="0" smtClean="0"/>
              <a:t>Используемые формы:</a:t>
            </a:r>
            <a:endParaRPr lang="ru-RU" sz="2000" b="1" i="1" dirty="0"/>
          </a:p>
          <a:p>
            <a:r>
              <a:rPr lang="ru-RU" sz="2000" dirty="0"/>
              <a:t>12001- реорганизация</a:t>
            </a:r>
          </a:p>
          <a:p>
            <a:r>
              <a:rPr lang="ru-RU" sz="2000" dirty="0"/>
              <a:t>12003 уведомление о реорганизации</a:t>
            </a:r>
          </a:p>
          <a:p>
            <a:r>
              <a:rPr lang="ru-RU" sz="2000" dirty="0"/>
              <a:t>16003 - присоединение</a:t>
            </a:r>
          </a:p>
          <a:p>
            <a:endParaRPr lang="ru-RU" sz="2000" i="1" dirty="0"/>
          </a:p>
        </p:txBody>
      </p:sp>
      <p:sp>
        <p:nvSpPr>
          <p:cNvPr id="4" name="Заголовок 1"/>
          <p:cNvSpPr txBox="1">
            <a:spLocks/>
          </p:cNvSpPr>
          <p:nvPr/>
        </p:nvSpPr>
        <p:spPr>
          <a:xfrm>
            <a:off x="395536" y="404664"/>
            <a:ext cx="8183880" cy="648072"/>
          </a:xfrm>
          <a:prstGeom prst="rect">
            <a:avLst/>
          </a:prstGeom>
        </p:spPr>
        <p:txBody>
          <a:bodyPr vert="horz" anchor="b">
            <a:normAutofit fontScale="92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Преобразование до 01.09.2014</a:t>
            </a:r>
            <a:endParaRPr lang="ru-RU" dirty="0"/>
          </a:p>
        </p:txBody>
      </p:sp>
    </p:spTree>
    <p:extLst>
      <p:ext uri="{BB962C8B-B14F-4D97-AF65-F5344CB8AC3E}">
        <p14:creationId xmlns="" xmlns:p14="http://schemas.microsoft.com/office/powerpoint/2010/main" val="3097527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778968"/>
          </a:xfrm>
        </p:spPr>
        <p:txBody>
          <a:bodyPr>
            <a:normAutofit fontScale="70000" lnSpcReduction="20000"/>
          </a:bodyPr>
          <a:lstStyle/>
          <a:p>
            <a:pPr algn="just"/>
            <a:endParaRPr lang="ru-RU" dirty="0" smtClean="0"/>
          </a:p>
          <a:p>
            <a:pPr algn="just"/>
            <a:endParaRPr lang="ru-RU" dirty="0"/>
          </a:p>
          <a:p>
            <a:r>
              <a:rPr lang="ru-RU" dirty="0"/>
              <a:t>Федеральным законом от 5 мая 2014 г. N 103-ФЗ "О внесении изменения в статью 2 Федерального закона "О благотворительной деятельности и благотворительных организациях" </a:t>
            </a:r>
            <a:endParaRPr lang="ru-RU" dirty="0" smtClean="0"/>
          </a:p>
          <a:p>
            <a:endParaRPr lang="ru-RU" dirty="0" smtClean="0"/>
          </a:p>
          <a:p>
            <a:r>
              <a:rPr lang="ru-RU" dirty="0" smtClean="0"/>
              <a:t>Было</a:t>
            </a:r>
            <a:r>
              <a:rPr lang="ru-RU" dirty="0"/>
              <a:t>: содействия деятельности в сфере физической культуры и массового </a:t>
            </a:r>
            <a:r>
              <a:rPr lang="ru-RU" dirty="0" smtClean="0"/>
              <a:t>спорта.</a:t>
            </a:r>
          </a:p>
          <a:p>
            <a:r>
              <a:rPr lang="ru-RU" dirty="0"/>
              <a:t>Стало: "содействия деятельности в области физической культуры и спорта (за исключением профессионального спорта</a:t>
            </a:r>
            <a:r>
              <a:rPr lang="ru-RU" dirty="0" smtClean="0"/>
              <a:t>)".</a:t>
            </a:r>
          </a:p>
          <a:p>
            <a:endParaRPr lang="ru-RU" dirty="0"/>
          </a:p>
          <a:p>
            <a:r>
              <a:rPr lang="ru-RU" dirty="0" smtClean="0"/>
              <a:t>Исключена формулировка «массовый спорт», в связи с тем, что что </a:t>
            </a:r>
            <a:r>
              <a:rPr lang="ru-RU" dirty="0"/>
              <a:t>деятельность добровольцев </a:t>
            </a:r>
            <a:r>
              <a:rPr lang="ru-RU" dirty="0" smtClean="0"/>
              <a:t>может быть направлена </a:t>
            </a:r>
            <a:r>
              <a:rPr lang="ru-RU" dirty="0"/>
              <a:t>на весь спектр мероприятий спортивной отрасли (кроме профессионального спорта), включая индивидуальную помощь отдельным категориям граждан (например, лицам с ограниченными возможностями).</a:t>
            </a:r>
          </a:p>
          <a:p>
            <a:endParaRPr lang="ru-RU" sz="2000" i="1" dirty="0"/>
          </a:p>
        </p:txBody>
      </p:sp>
      <p:sp>
        <p:nvSpPr>
          <p:cNvPr id="4" name="Заголовок 1"/>
          <p:cNvSpPr txBox="1">
            <a:spLocks/>
          </p:cNvSpPr>
          <p:nvPr/>
        </p:nvSpPr>
        <p:spPr>
          <a:xfrm>
            <a:off x="395536" y="404664"/>
            <a:ext cx="8183880" cy="64807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Иные изменения</a:t>
            </a:r>
            <a:endParaRPr lang="ru-RU" dirty="0"/>
          </a:p>
        </p:txBody>
      </p:sp>
    </p:spTree>
    <p:extLst>
      <p:ext uri="{BB962C8B-B14F-4D97-AF65-F5344CB8AC3E}">
        <p14:creationId xmlns="" xmlns:p14="http://schemas.microsoft.com/office/powerpoint/2010/main" val="22625701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778968"/>
          </a:xfrm>
        </p:spPr>
        <p:txBody>
          <a:bodyPr>
            <a:normAutofit fontScale="70000" lnSpcReduction="20000"/>
          </a:bodyPr>
          <a:lstStyle/>
          <a:p>
            <a:pPr algn="just"/>
            <a:endParaRPr lang="ru-RU" dirty="0" smtClean="0"/>
          </a:p>
          <a:p>
            <a:pPr algn="just"/>
            <a:endParaRPr lang="ru-RU" dirty="0"/>
          </a:p>
          <a:p>
            <a:r>
              <a:rPr lang="ru-RU" dirty="0"/>
              <a:t>Федеральным законом от 5 мая 2014 г. N 103-ФЗ "О внесении изменения в статью 2 Федерального закона "О благотворительной деятельности и благотворительных организациях" </a:t>
            </a:r>
            <a:endParaRPr lang="ru-RU" dirty="0" smtClean="0"/>
          </a:p>
          <a:p>
            <a:endParaRPr lang="ru-RU" dirty="0" smtClean="0"/>
          </a:p>
          <a:p>
            <a:r>
              <a:rPr lang="ru-RU" dirty="0" smtClean="0"/>
              <a:t>Было</a:t>
            </a:r>
            <a:r>
              <a:rPr lang="ru-RU" dirty="0"/>
              <a:t>: содействия деятельности в сфере физической культуры и массового </a:t>
            </a:r>
            <a:r>
              <a:rPr lang="ru-RU" dirty="0" smtClean="0"/>
              <a:t>спорта.</a:t>
            </a:r>
          </a:p>
          <a:p>
            <a:r>
              <a:rPr lang="ru-RU" dirty="0"/>
              <a:t>Стало: "содействия деятельности в области физической культуры и спорта (за исключением профессионального спорта</a:t>
            </a:r>
            <a:r>
              <a:rPr lang="ru-RU" dirty="0" smtClean="0"/>
              <a:t>)".</a:t>
            </a:r>
          </a:p>
          <a:p>
            <a:endParaRPr lang="ru-RU" dirty="0"/>
          </a:p>
          <a:p>
            <a:r>
              <a:rPr lang="ru-RU" dirty="0" smtClean="0"/>
              <a:t>Исключена формулировка «массовый спорт», в связи с тем, что что </a:t>
            </a:r>
            <a:r>
              <a:rPr lang="ru-RU" dirty="0"/>
              <a:t>деятельность добровольцев </a:t>
            </a:r>
            <a:r>
              <a:rPr lang="ru-RU" dirty="0" smtClean="0"/>
              <a:t>может быть направлена </a:t>
            </a:r>
            <a:r>
              <a:rPr lang="ru-RU" dirty="0"/>
              <a:t>на весь спектр мероприятий спортивной отрасли (кроме профессионального спорта), включая индивидуальную помощь отдельным категориям граждан (например, лицам с ограниченными возможностями).</a:t>
            </a:r>
          </a:p>
          <a:p>
            <a:endParaRPr lang="ru-RU" sz="2000" i="1" dirty="0"/>
          </a:p>
        </p:txBody>
      </p:sp>
      <p:sp>
        <p:nvSpPr>
          <p:cNvPr id="4" name="Заголовок 1"/>
          <p:cNvSpPr txBox="1">
            <a:spLocks/>
          </p:cNvSpPr>
          <p:nvPr/>
        </p:nvSpPr>
        <p:spPr>
          <a:xfrm>
            <a:off x="395536" y="404664"/>
            <a:ext cx="8183880" cy="64807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Иные изменения</a:t>
            </a:r>
            <a:endParaRPr lang="ru-RU" dirty="0"/>
          </a:p>
        </p:txBody>
      </p:sp>
    </p:spTree>
    <p:extLst>
      <p:ext uri="{BB962C8B-B14F-4D97-AF65-F5344CB8AC3E}">
        <p14:creationId xmlns="" xmlns:p14="http://schemas.microsoft.com/office/powerpoint/2010/main" val="10546981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778968"/>
          </a:xfrm>
        </p:spPr>
        <p:txBody>
          <a:bodyPr>
            <a:normAutofit fontScale="47500" lnSpcReduction="20000"/>
          </a:bodyPr>
          <a:lstStyle/>
          <a:p>
            <a:pPr algn="just"/>
            <a:endParaRPr lang="ru-RU" dirty="0" smtClean="0"/>
          </a:p>
          <a:p>
            <a:pPr algn="just"/>
            <a:endParaRPr lang="ru-RU" dirty="0"/>
          </a:p>
          <a:p>
            <a:r>
              <a:rPr lang="ru-RU" dirty="0"/>
              <a:t>Федеральный закон от 5 мая 2014 г. N 110-ФЗ "О внесении изменений в отдельные законодательные акты Российской Федерации"</a:t>
            </a:r>
            <a:r>
              <a:rPr lang="ru-RU" b="1" dirty="0"/>
              <a:t> </a:t>
            </a:r>
            <a:r>
              <a:rPr lang="ru-RU" dirty="0"/>
              <a:t>вступит в силу 16 мая 2014 года, </a:t>
            </a:r>
            <a:r>
              <a:rPr lang="ru-RU" b="1" dirty="0"/>
              <a:t>ограничит размер разрешенных анонимных электронных платежей суммой в 15 тыс. рублей. </a:t>
            </a:r>
            <a:endParaRPr lang="ru-RU" b="1" dirty="0" smtClean="0"/>
          </a:p>
          <a:p>
            <a:endParaRPr lang="ru-RU" sz="3300" dirty="0" smtClean="0"/>
          </a:p>
          <a:p>
            <a:r>
              <a:rPr lang="ru-RU" sz="3300" dirty="0" smtClean="0"/>
              <a:t>Документ </a:t>
            </a:r>
            <a:r>
              <a:rPr lang="ru-RU" sz="3300" dirty="0"/>
              <a:t>вводит понятие «упрощенная идентификация клиента – физического лица», а также определяет условия и способы ее проведения. В законе также уточняются случаи, когда процедура в отношении физического лица не проводится.</a:t>
            </a:r>
          </a:p>
          <a:p>
            <a:r>
              <a:rPr lang="ru-RU" sz="3300" dirty="0"/>
              <a:t>Отныне физическим лицам, не прошедшим упрощенную идентификацию, запрещается переводить, электронные денежные средства другому лицу, а также получать их от </a:t>
            </a:r>
            <a:r>
              <a:rPr lang="ru-RU" sz="3300" dirty="0" err="1" smtClean="0"/>
              <a:t>физ.лица</a:t>
            </a:r>
            <a:r>
              <a:rPr lang="ru-RU" sz="3300" dirty="0"/>
              <a:t>.</a:t>
            </a:r>
          </a:p>
          <a:p>
            <a:r>
              <a:rPr lang="ru-RU" sz="3300" dirty="0"/>
              <a:t>При этом клиент – физическое лицо – может использование </a:t>
            </a:r>
            <a:r>
              <a:rPr lang="ru-RU" sz="3300" dirty="0" err="1"/>
              <a:t>неперсонифицированное</a:t>
            </a:r>
            <a:r>
              <a:rPr lang="ru-RU" sz="3300" dirty="0"/>
              <a:t> электронное средства платежа для перевода средств юридическому лицу. Объем средств не должен превышать 60 </a:t>
            </a:r>
            <a:r>
              <a:rPr lang="ru-RU" sz="3300" dirty="0" err="1"/>
              <a:t>тыс.руб</a:t>
            </a:r>
            <a:r>
              <a:rPr lang="ru-RU" sz="3300" dirty="0"/>
              <a:t>., а также 200 тыс. руб. в течение календарного месяца.</a:t>
            </a:r>
          </a:p>
          <a:p>
            <a:r>
              <a:rPr lang="ru-RU" sz="3300" b="1" dirty="0"/>
              <a:t>Согласно закону, операции по получению некоммерческой организацией денежных средств и (или) иного имущества от иностранных государств, международных и иностранных организаций, иностранцев и лиц без гражданства, а также операции по расходованию этих средств и имущества подлежат обязательному контролю, если сумма, операции равна или превышает 100 тыс. руб.</a:t>
            </a:r>
          </a:p>
          <a:p>
            <a:endParaRPr lang="ru-RU" sz="2000" i="1" dirty="0"/>
          </a:p>
        </p:txBody>
      </p:sp>
      <p:sp>
        <p:nvSpPr>
          <p:cNvPr id="4" name="Заголовок 1"/>
          <p:cNvSpPr txBox="1">
            <a:spLocks/>
          </p:cNvSpPr>
          <p:nvPr/>
        </p:nvSpPr>
        <p:spPr>
          <a:xfrm>
            <a:off x="395536" y="404664"/>
            <a:ext cx="8183880" cy="64807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Иные изменения</a:t>
            </a:r>
            <a:endParaRPr lang="ru-RU" dirty="0"/>
          </a:p>
        </p:txBody>
      </p:sp>
    </p:spTree>
    <p:extLst>
      <p:ext uri="{BB962C8B-B14F-4D97-AF65-F5344CB8AC3E}">
        <p14:creationId xmlns="" xmlns:p14="http://schemas.microsoft.com/office/powerpoint/2010/main" val="10546981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166"/>
            <a:ext cx="7772400" cy="1828800"/>
          </a:xfrm>
        </p:spPr>
        <p:txBody>
          <a:bodyPr/>
          <a:lstStyle/>
          <a:p>
            <a:r>
              <a:rPr lang="ru-RU" dirty="0" smtClean="0"/>
              <a:t>Спасибо за внимание!</a:t>
            </a:r>
            <a:endParaRPr lang="ru-RU" dirty="0"/>
          </a:p>
        </p:txBody>
      </p:sp>
      <p:pic>
        <p:nvPicPr>
          <p:cNvPr id="3"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672" y="2677663"/>
            <a:ext cx="5387975" cy="3744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591156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283093"/>
            <a:ext cx="8183880" cy="5506236"/>
          </a:xfrm>
        </p:spPr>
        <p:txBody>
          <a:bodyPr>
            <a:normAutofit fontScale="40000" lnSpcReduction="20000"/>
          </a:bodyPr>
          <a:lstStyle/>
          <a:p>
            <a:endParaRPr lang="ru-RU" dirty="0" smtClean="0"/>
          </a:p>
          <a:p>
            <a:endParaRPr lang="ru-RU" sz="3300" b="1" dirty="0"/>
          </a:p>
          <a:p>
            <a:pPr marL="0" indent="0">
              <a:buNone/>
            </a:pPr>
            <a:r>
              <a:rPr lang="ru-RU" sz="5000" b="1" dirty="0" smtClean="0"/>
              <a:t>Если </a:t>
            </a:r>
            <a:r>
              <a:rPr lang="ru-RU" sz="5000" b="1" dirty="0"/>
              <a:t>НКО создана после 05 мая 2014 года и собирается осуществлять деятельность, приносящую доход </a:t>
            </a:r>
            <a:r>
              <a:rPr lang="ru-RU" sz="5000" b="1" dirty="0" smtClean="0"/>
              <a:t>,то </a:t>
            </a:r>
            <a:r>
              <a:rPr lang="ru-RU" sz="5000" b="1" dirty="0"/>
              <a:t>она должна </a:t>
            </a:r>
            <a:r>
              <a:rPr lang="ru-RU" sz="5000" b="1" dirty="0" smtClean="0"/>
              <a:t>иметь достаточное имущество рыночной стоимости не менее минимального размера уставного капитала, предусмотренного для ООО, при этом имущества должно быть «достаточно» для осуществления приносящей доход деятельности. Для действующих НКО такое имущество должно быть сформировано к 01 </a:t>
            </a:r>
            <a:r>
              <a:rPr lang="ru-RU" sz="5000" b="1" dirty="0"/>
              <a:t>января </a:t>
            </a:r>
            <a:r>
              <a:rPr lang="ru-RU" sz="5000" b="1" dirty="0" smtClean="0"/>
              <a:t>2015.</a:t>
            </a:r>
            <a:r>
              <a:rPr lang="ru-RU" sz="5000" b="1" dirty="0"/>
              <a:t> </a:t>
            </a:r>
            <a:endParaRPr lang="ru-RU" sz="5000" b="1" dirty="0" smtClean="0"/>
          </a:p>
          <a:p>
            <a:endParaRPr lang="ru-RU" sz="3300" b="1" dirty="0"/>
          </a:p>
          <a:p>
            <a:pPr marL="0" indent="0">
              <a:buNone/>
            </a:pPr>
            <a:r>
              <a:rPr lang="ru-RU" sz="3500" dirty="0" smtClean="0"/>
              <a:t>Правило </a:t>
            </a:r>
            <a:r>
              <a:rPr lang="ru-RU" sz="3500" dirty="0"/>
              <a:t>пункта 5 статьи 50 Гражданского кодекса Российской Федерации (в редакции настоящего Федерального закона) подлежит применению к некоммерческим организациям, создаваемым со дня официального опубликования настоящего Федерального закона. В отношении некоммерческих организаций, созданных до дня официального опубликования настоящего Федерального закона, правило пункта 5 статьи 50 Гражданского кодекса Российской Федерации (в редакции настоящего Федерального закона) применяется с 1 января 2015 года.</a:t>
            </a:r>
          </a:p>
          <a:p>
            <a:r>
              <a:rPr lang="ru-RU" dirty="0"/>
              <a:t> </a:t>
            </a:r>
          </a:p>
          <a:p>
            <a:endParaRPr lang="ru-RU" dirty="0"/>
          </a:p>
        </p:txBody>
      </p:sp>
      <p:sp>
        <p:nvSpPr>
          <p:cNvPr id="4" name="Заголовок 1"/>
          <p:cNvSpPr txBox="1">
            <a:spLocks/>
          </p:cNvSpPr>
          <p:nvPr/>
        </p:nvSpPr>
        <p:spPr>
          <a:xfrm>
            <a:off x="395314" y="635021"/>
            <a:ext cx="8183880" cy="648072"/>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400" dirty="0" smtClean="0"/>
              <a:t>Имущество для осуществления </a:t>
            </a:r>
          </a:p>
          <a:p>
            <a:pPr algn="ctr"/>
            <a:r>
              <a:rPr lang="ru-RU" sz="2400" dirty="0" smtClean="0"/>
              <a:t>приносящей доход деятельности</a:t>
            </a:r>
            <a:endParaRPr lang="ru-RU" sz="2400" dirty="0"/>
          </a:p>
        </p:txBody>
      </p:sp>
    </p:spTree>
    <p:extLst>
      <p:ext uri="{BB962C8B-B14F-4D97-AF65-F5344CB8AC3E}">
        <p14:creationId xmlns="" xmlns:p14="http://schemas.microsoft.com/office/powerpoint/2010/main" val="1634735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778968"/>
          </a:xfrm>
        </p:spPr>
        <p:txBody>
          <a:bodyPr>
            <a:normAutofit/>
          </a:bodyPr>
          <a:lstStyle/>
          <a:p>
            <a:endParaRPr lang="ru-RU" dirty="0" smtClean="0"/>
          </a:p>
          <a:p>
            <a:r>
              <a:rPr lang="ru-RU" sz="3200" dirty="0" smtClean="0"/>
              <a:t>Закрытый перечень организационно-правовых форм НКО;</a:t>
            </a:r>
          </a:p>
          <a:p>
            <a:r>
              <a:rPr lang="ru-RU" sz="3200" dirty="0" smtClean="0"/>
              <a:t>Нет определения </a:t>
            </a:r>
            <a:r>
              <a:rPr lang="ru-RU" sz="3200" b="1" i="1" dirty="0" smtClean="0"/>
              <a:t>деятельности, приносящей доход</a:t>
            </a:r>
            <a:r>
              <a:rPr lang="ru-RU" sz="3200" dirty="0" smtClean="0"/>
              <a:t>;</a:t>
            </a:r>
          </a:p>
          <a:p>
            <a:r>
              <a:rPr lang="ru-RU" sz="3200" dirty="0" smtClean="0"/>
              <a:t>Необходимость наличия имущества, </a:t>
            </a:r>
            <a:r>
              <a:rPr lang="ru-RU" sz="3200" b="1" i="1" dirty="0" smtClean="0"/>
              <a:t>достаточного </a:t>
            </a:r>
            <a:r>
              <a:rPr lang="ru-RU" sz="3200" dirty="0" smtClean="0"/>
              <a:t>(</a:t>
            </a:r>
            <a:r>
              <a:rPr lang="en-US" sz="3200" dirty="0" smtClean="0"/>
              <a:t>?</a:t>
            </a:r>
            <a:r>
              <a:rPr lang="ru-RU" sz="3200" dirty="0" smtClean="0"/>
              <a:t>) осуществления деятельности, приносящей доход.</a:t>
            </a:r>
          </a:p>
        </p:txBody>
      </p:sp>
      <p:sp>
        <p:nvSpPr>
          <p:cNvPr id="4" name="Заголовок 1"/>
          <p:cNvSpPr txBox="1">
            <a:spLocks/>
          </p:cNvSpPr>
          <p:nvPr/>
        </p:nvSpPr>
        <p:spPr>
          <a:xfrm>
            <a:off x="395536" y="404664"/>
            <a:ext cx="8183880" cy="64807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Основные проблемы</a:t>
            </a:r>
            <a:endParaRPr lang="ru-RU" dirty="0"/>
          </a:p>
        </p:txBody>
      </p:sp>
    </p:spTree>
    <p:extLst>
      <p:ext uri="{BB962C8B-B14F-4D97-AF65-F5344CB8AC3E}">
        <p14:creationId xmlns="" xmlns:p14="http://schemas.microsoft.com/office/powerpoint/2010/main" val="3195822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052736"/>
            <a:ext cx="8856984" cy="5805264"/>
          </a:xfrm>
        </p:spPr>
        <p:txBody>
          <a:bodyPr>
            <a:normAutofit lnSpcReduction="10000"/>
          </a:bodyPr>
          <a:lstStyle/>
          <a:p>
            <a:r>
              <a:rPr lang="ru-RU" b="1" dirty="0" smtClean="0"/>
              <a:t>Юридическим лицом </a:t>
            </a:r>
            <a:r>
              <a:rPr lang="ru-RU" dirty="0" smtClean="0"/>
              <a:t>признается организация, которая имеет обособленное имущество и отвечает им по своим обязательствам, может от своего имени приобретать и осуществлять гражданские права и нести гражданские обязанности, быть истцом и ответчиком в суде.</a:t>
            </a:r>
          </a:p>
          <a:p>
            <a:r>
              <a:rPr lang="ru-RU" dirty="0" smtClean="0"/>
              <a:t>Разделены: </a:t>
            </a:r>
            <a:r>
              <a:rPr lang="ru-RU" b="1" dirty="0" smtClean="0"/>
              <a:t>на унитарные и корпоративные</a:t>
            </a:r>
            <a:r>
              <a:rPr lang="ru-RU" dirty="0" smtClean="0"/>
              <a:t>.</a:t>
            </a:r>
            <a:r>
              <a:rPr lang="ru-RU" dirty="0"/>
              <a:t> Юридические лица, учредители (участники) которых обладают правом участия (членства) в них и формируют их высший орган </a:t>
            </a:r>
            <a:r>
              <a:rPr lang="ru-RU" b="1" dirty="0"/>
              <a:t>являются корпоративными юридическими лицами (корпорациями)</a:t>
            </a:r>
            <a:r>
              <a:rPr lang="ru-RU" dirty="0"/>
              <a:t>.</a:t>
            </a:r>
          </a:p>
          <a:p>
            <a:endParaRPr lang="ru-RU" dirty="0"/>
          </a:p>
        </p:txBody>
      </p:sp>
      <p:sp>
        <p:nvSpPr>
          <p:cNvPr id="4" name="Заголовок 1"/>
          <p:cNvSpPr txBox="1">
            <a:spLocks/>
          </p:cNvSpPr>
          <p:nvPr/>
        </p:nvSpPr>
        <p:spPr>
          <a:xfrm>
            <a:off x="395536" y="404664"/>
            <a:ext cx="8183880" cy="64807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Понятие юридического лица</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340768"/>
            <a:ext cx="8280919" cy="4536504"/>
          </a:xfrm>
        </p:spPr>
        <p:txBody>
          <a:bodyPr>
            <a:normAutofit fontScale="70000" lnSpcReduction="20000"/>
          </a:bodyPr>
          <a:lstStyle/>
          <a:p>
            <a:r>
              <a:rPr lang="ru-RU" dirty="0" smtClean="0"/>
              <a:t>хозяйственные товарищества и общества;</a:t>
            </a:r>
          </a:p>
          <a:p>
            <a:r>
              <a:rPr lang="ru-RU" dirty="0" smtClean="0"/>
              <a:t>крестьянские (фермерские) хозяйства;</a:t>
            </a:r>
          </a:p>
          <a:p>
            <a:r>
              <a:rPr lang="ru-RU" dirty="0" smtClean="0"/>
              <a:t>хозяйственные партнерства; </a:t>
            </a:r>
          </a:p>
          <a:p>
            <a:r>
              <a:rPr lang="ru-RU" dirty="0" smtClean="0"/>
              <a:t>производственные и потребительские кооперативы;</a:t>
            </a:r>
          </a:p>
          <a:p>
            <a:r>
              <a:rPr lang="ru-RU" dirty="0" smtClean="0"/>
              <a:t>общественные организации;</a:t>
            </a:r>
          </a:p>
          <a:p>
            <a:r>
              <a:rPr lang="ru-RU" dirty="0" smtClean="0"/>
              <a:t>ассоциации (союзы); </a:t>
            </a:r>
          </a:p>
          <a:p>
            <a:r>
              <a:rPr lang="ru-RU" dirty="0" smtClean="0"/>
              <a:t>товарищества собственников недвижимости;</a:t>
            </a:r>
          </a:p>
          <a:p>
            <a:r>
              <a:rPr lang="ru-RU" dirty="0" smtClean="0"/>
              <a:t>казачьи общества, внесенные в государственный реестр казачьих обществ в Российской Федерации;</a:t>
            </a:r>
          </a:p>
          <a:p>
            <a:r>
              <a:rPr lang="ru-RU" dirty="0" smtClean="0"/>
              <a:t>общины коренных малочисленных народов Российской Федерации;</a:t>
            </a:r>
          </a:p>
          <a:p>
            <a:endParaRPr lang="ru-RU" dirty="0"/>
          </a:p>
          <a:p>
            <a:r>
              <a:rPr lang="ru-RU" dirty="0"/>
              <a:t>Юридические лица, учредители (участники) которых обладают правом участия (членства) в них и формируют их высший орган </a:t>
            </a:r>
            <a:r>
              <a:rPr lang="ru-RU" b="1" dirty="0"/>
              <a:t>являются корпоративными юридическими лицами (корпорациями)</a:t>
            </a:r>
            <a:r>
              <a:rPr lang="ru-RU" dirty="0"/>
              <a:t>.</a:t>
            </a:r>
          </a:p>
          <a:p>
            <a:endParaRPr lang="ru-RU" dirty="0"/>
          </a:p>
        </p:txBody>
      </p:sp>
      <p:sp>
        <p:nvSpPr>
          <p:cNvPr id="4" name="Заголовок 1"/>
          <p:cNvSpPr txBox="1">
            <a:spLocks/>
          </p:cNvSpPr>
          <p:nvPr/>
        </p:nvSpPr>
        <p:spPr>
          <a:xfrm>
            <a:off x="0" y="188640"/>
            <a:ext cx="9144000" cy="936104"/>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Корпоративные организации:</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340768"/>
            <a:ext cx="8280919" cy="4536504"/>
          </a:xfrm>
        </p:spPr>
        <p:txBody>
          <a:bodyPr>
            <a:normAutofit fontScale="92500"/>
          </a:bodyPr>
          <a:lstStyle/>
          <a:p>
            <a:r>
              <a:rPr lang="ru-RU" dirty="0" smtClean="0"/>
              <a:t>Юридические лица, </a:t>
            </a:r>
            <a:r>
              <a:rPr lang="ru-RU" b="1" dirty="0" smtClean="0"/>
              <a:t>учредители которых не становятся их участниками и не приобретают в них прав членства, являются унитарными юридическими лицами</a:t>
            </a:r>
            <a:r>
              <a:rPr lang="ru-RU" dirty="0" smtClean="0"/>
              <a:t>. К ним относятся государственные и </a:t>
            </a:r>
            <a:r>
              <a:rPr lang="ru-RU" b="1" dirty="0" smtClean="0"/>
              <a:t>муниципальные унитарные предприятия, фонды, учреждения, автономные некоммерческие организации, </a:t>
            </a:r>
            <a:r>
              <a:rPr lang="ru-RU" b="1" u="sng" dirty="0" smtClean="0"/>
              <a:t>религиозные организации</a:t>
            </a:r>
            <a:r>
              <a:rPr lang="ru-RU" b="1" dirty="0" smtClean="0"/>
              <a:t>, </a:t>
            </a:r>
            <a:r>
              <a:rPr lang="ru-RU" dirty="0" smtClean="0"/>
              <a:t>публично-правовые компании.</a:t>
            </a:r>
            <a:endParaRPr lang="ru-RU" dirty="0"/>
          </a:p>
        </p:txBody>
      </p:sp>
      <p:sp>
        <p:nvSpPr>
          <p:cNvPr id="4" name="Заголовок 1"/>
          <p:cNvSpPr txBox="1">
            <a:spLocks/>
          </p:cNvSpPr>
          <p:nvPr/>
        </p:nvSpPr>
        <p:spPr>
          <a:xfrm>
            <a:off x="251520" y="188640"/>
            <a:ext cx="8496944" cy="936104"/>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dirty="0" smtClean="0"/>
              <a:t>Унитарные организации:</a:t>
            </a:r>
            <a:endParaRPr lang="ru-RU" dirty="0"/>
          </a:p>
        </p:txBody>
      </p:sp>
    </p:spTree>
    <p:extLst>
      <p:ext uri="{BB962C8B-B14F-4D97-AF65-F5344CB8AC3E}">
        <p14:creationId xmlns="" xmlns:p14="http://schemas.microsoft.com/office/powerpoint/2010/main" val="7212825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731</TotalTime>
  <Words>3509</Words>
  <Application>Microsoft Office PowerPoint</Application>
  <PresentationFormat>Экран (4:3)</PresentationFormat>
  <Paragraphs>272</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Аспект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 2014 года вместо аттестации рабочих мест должна проводиться специальная оценка условий труда.</dc:title>
  <dc:creator>Администратор</dc:creator>
  <cp:lastModifiedBy>boss</cp:lastModifiedBy>
  <cp:revision>65</cp:revision>
  <dcterms:created xsi:type="dcterms:W3CDTF">2014-02-18T07:39:43Z</dcterms:created>
  <dcterms:modified xsi:type="dcterms:W3CDTF">2014-06-28T12:29:15Z</dcterms:modified>
</cp:coreProperties>
</file>